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79" r:id="rId3"/>
    <p:sldId id="280" r:id="rId4"/>
    <p:sldId id="257" r:id="rId5"/>
    <p:sldId id="278" r:id="rId6"/>
    <p:sldId id="259" r:id="rId7"/>
    <p:sldId id="260" r:id="rId8"/>
    <p:sldId id="262" r:id="rId9"/>
    <p:sldId id="263" r:id="rId10"/>
    <p:sldId id="273" r:id="rId11"/>
    <p:sldId id="264" r:id="rId12"/>
    <p:sldId id="266" r:id="rId13"/>
    <p:sldId id="265" r:id="rId14"/>
    <p:sldId id="270" r:id="rId15"/>
    <p:sldId id="267" r:id="rId16"/>
    <p:sldId id="268" r:id="rId17"/>
    <p:sldId id="271" r:id="rId18"/>
    <p:sldId id="272" r:id="rId19"/>
    <p:sldId id="274" r:id="rId20"/>
    <p:sldId id="275" r:id="rId21"/>
    <p:sldId id="276" r:id="rId22"/>
    <p:sldId id="296" r:id="rId23"/>
    <p:sldId id="289" r:id="rId24"/>
    <p:sldId id="293" r:id="rId25"/>
    <p:sldId id="291" r:id="rId26"/>
    <p:sldId id="292" r:id="rId27"/>
    <p:sldId id="294" r:id="rId28"/>
    <p:sldId id="295" r:id="rId29"/>
    <p:sldId id="297" r:id="rId30"/>
    <p:sldId id="298" r:id="rId31"/>
    <p:sldId id="290" r:id="rId32"/>
    <p:sldId id="284" r:id="rId33"/>
    <p:sldId id="277" r:id="rId34"/>
    <p:sldId id="281" r:id="rId35"/>
    <p:sldId id="282" r:id="rId36"/>
    <p:sldId id="286" r:id="rId37"/>
    <p:sldId id="283" r:id="rId38"/>
    <p:sldId id="299" r:id="rId39"/>
    <p:sldId id="285" r:id="rId40"/>
    <p:sldId id="287" r:id="rId41"/>
    <p:sldId id="301" r:id="rId42"/>
    <p:sldId id="302" r:id="rId43"/>
    <p:sldId id="288" r:id="rId44"/>
    <p:sldId id="30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ECECEA"/>
    <a:srgbClr val="FF0000"/>
    <a:srgbClr val="7030A0"/>
    <a:srgbClr val="F8F9F3"/>
    <a:srgbClr val="FDF0CF"/>
    <a:srgbClr val="FFC000"/>
    <a:srgbClr val="5B9BD5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4421" autoAdjust="0"/>
    <p:restoredTop sz="79104" autoAdjust="0"/>
  </p:normalViewPr>
  <p:slideViewPr>
    <p:cSldViewPr snapToGrid="0">
      <p:cViewPr varScale="1">
        <p:scale>
          <a:sx n="87" d="100"/>
          <a:sy n="87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92543-DAD6-45A7-AC92-6728C0EFEE21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85BA-FFF5-4CCA-B2C1-8DF4C160A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96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Vector</a:t>
            </a:r>
            <a:r>
              <a:rPr lang="tr-TR" dirty="0" smtClean="0"/>
              <a:t> </a:t>
            </a:r>
            <a:r>
              <a:rPr lang="tr-TR" dirty="0" err="1" smtClean="0"/>
              <a:t>Quantized</a:t>
            </a:r>
            <a:r>
              <a:rPr lang="tr-TR" dirty="0" smtClean="0"/>
              <a:t> </a:t>
            </a:r>
            <a:r>
              <a:rPr lang="tr-TR" dirty="0" err="1" smtClean="0"/>
              <a:t>Variational</a:t>
            </a:r>
            <a:r>
              <a:rPr lang="tr-TR" dirty="0" smtClean="0"/>
              <a:t> Auto Encoder</a:t>
            </a:r>
          </a:p>
          <a:p>
            <a:r>
              <a:rPr lang="tr-TR" dirty="0" err="1" smtClean="0"/>
              <a:t>Used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ESM3, </a:t>
            </a:r>
            <a:r>
              <a:rPr lang="tr-TR" dirty="0" err="1" smtClean="0"/>
              <a:t>Foldseek</a:t>
            </a:r>
            <a:r>
              <a:rPr lang="tr-TR" dirty="0" smtClean="0"/>
              <a:t> </a:t>
            </a:r>
            <a:r>
              <a:rPr lang="tr-TR" dirty="0" err="1" smtClean="0"/>
              <a:t>etc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75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17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56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03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Teta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80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omega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54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phi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36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85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89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77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G </a:t>
            </a:r>
            <a:r>
              <a:rPr lang="tr-TR" dirty="0" err="1" smtClean="0"/>
              <a:t>defines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transformation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from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one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frame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next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during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linking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event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two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motifs</a:t>
            </a:r>
            <a:r>
              <a:rPr lang="tr-TR" baseline="0" dirty="0" smtClean="0"/>
              <a:t>.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7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Used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ESM3, </a:t>
            </a:r>
            <a:r>
              <a:rPr lang="tr-TR" dirty="0" err="1" smtClean="0"/>
              <a:t>Foldseek</a:t>
            </a:r>
            <a:r>
              <a:rPr lang="tr-TR" dirty="0" smtClean="0"/>
              <a:t> </a:t>
            </a:r>
            <a:r>
              <a:rPr lang="tr-TR" dirty="0" err="1" smtClean="0"/>
              <a:t>etc</a:t>
            </a: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84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Can be </a:t>
            </a:r>
            <a:r>
              <a:rPr lang="tr-TR" dirty="0" err="1" smtClean="0"/>
              <a:t>defined</a:t>
            </a:r>
            <a:r>
              <a:rPr lang="tr-TR" dirty="0" smtClean="0"/>
              <a:t> as a </a:t>
            </a:r>
            <a:r>
              <a:rPr lang="tr-TR" dirty="0" err="1" smtClean="0"/>
              <a:t>chain</a:t>
            </a:r>
            <a:r>
              <a:rPr lang="tr-TR" dirty="0" smtClean="0"/>
              <a:t> </a:t>
            </a:r>
            <a:r>
              <a:rPr lang="tr-TR" dirty="0" err="1" smtClean="0"/>
              <a:t>function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0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09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Number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bins</a:t>
            </a:r>
            <a:r>
              <a:rPr lang="tr-TR" baseline="0" dirty="0" smtClean="0"/>
              <a:t>: 500</a:t>
            </a:r>
            <a:endParaRPr lang="tr-TR" dirty="0" smtClean="0"/>
          </a:p>
          <a:p>
            <a:r>
              <a:rPr lang="tr-TR" dirty="0" smtClean="0"/>
              <a:t>Aslında</a:t>
            </a:r>
            <a:r>
              <a:rPr lang="tr-TR" baseline="0" dirty="0" smtClean="0"/>
              <a:t> bu </a:t>
            </a:r>
            <a:r>
              <a:rPr lang="tr-TR" baseline="0" dirty="0" err="1" smtClean="0"/>
              <a:t>quantization</a:t>
            </a:r>
            <a:r>
              <a:rPr lang="tr-TR" baseline="0" dirty="0" smtClean="0"/>
              <a:t> sadece </a:t>
            </a:r>
            <a:r>
              <a:rPr lang="tr-TR" baseline="0" dirty="0" err="1" smtClean="0"/>
              <a:t>glue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parameterlar</a:t>
            </a:r>
            <a:r>
              <a:rPr lang="tr-TR" baseline="0" dirty="0" smtClean="0"/>
              <a:t> için kullanılıyor.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14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73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Internal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cartesian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coordinates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used</a:t>
            </a:r>
            <a:endParaRPr lang="tr-TR" dirty="0" smtClean="0"/>
          </a:p>
          <a:p>
            <a:r>
              <a:rPr lang="tr-TR" dirty="0" smtClean="0"/>
              <a:t>RMSD is </a:t>
            </a:r>
            <a:r>
              <a:rPr lang="tr-TR" dirty="0" err="1" smtClean="0"/>
              <a:t>calculated</a:t>
            </a:r>
            <a:r>
              <a:rPr lang="tr-TR" dirty="0" smtClean="0"/>
              <a:t> on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optimally</a:t>
            </a:r>
            <a:r>
              <a:rPr lang="tr-TR" dirty="0" smtClean="0"/>
              <a:t> </a:t>
            </a:r>
            <a:r>
              <a:rPr lang="tr-TR" dirty="0" err="1" smtClean="0"/>
              <a:t>aligned</a:t>
            </a:r>
            <a:r>
              <a:rPr lang="tr-TR" dirty="0" smtClean="0"/>
              <a:t> </a:t>
            </a:r>
            <a:r>
              <a:rPr lang="tr-TR" dirty="0" err="1" smtClean="0"/>
              <a:t>coordinates</a:t>
            </a:r>
            <a:r>
              <a:rPr lang="tr-TR" dirty="0" smtClean="0"/>
              <a:t> of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two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segments</a:t>
            </a:r>
            <a:r>
              <a:rPr lang="tr-TR" baseline="0" dirty="0" smtClean="0"/>
              <a:t>.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60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04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666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number</a:t>
            </a:r>
            <a:r>
              <a:rPr lang="tr-TR" dirty="0" smtClean="0"/>
              <a:t> of </a:t>
            </a:r>
            <a:r>
              <a:rPr lang="tr-TR" dirty="0" err="1" smtClean="0"/>
              <a:t>times</a:t>
            </a:r>
            <a:r>
              <a:rPr lang="tr-TR" dirty="0" smtClean="0"/>
              <a:t> </a:t>
            </a:r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loop</a:t>
            </a:r>
            <a:r>
              <a:rPr lang="tr-TR" dirty="0" smtClean="0"/>
              <a:t> is </a:t>
            </a:r>
            <a:r>
              <a:rPr lang="tr-TR" dirty="0" err="1" smtClean="0"/>
              <a:t>called</a:t>
            </a:r>
            <a:r>
              <a:rPr lang="tr-TR" dirty="0" smtClean="0"/>
              <a:t> </a:t>
            </a:r>
            <a:r>
              <a:rPr lang="tr-TR" dirty="0" err="1" smtClean="0"/>
              <a:t>controls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vocabulary</a:t>
            </a:r>
            <a:r>
              <a:rPr lang="tr-TR" baseline="0" dirty="0" smtClean="0"/>
              <a:t> size.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029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81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Used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ESM3, </a:t>
            </a:r>
            <a:r>
              <a:rPr lang="tr-TR" dirty="0" err="1" smtClean="0"/>
              <a:t>Foldseek</a:t>
            </a:r>
            <a:r>
              <a:rPr lang="tr-TR" dirty="0" smtClean="0"/>
              <a:t> </a:t>
            </a:r>
            <a:r>
              <a:rPr lang="tr-TR" dirty="0" err="1" smtClean="0"/>
              <a:t>etc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>BPE: </a:t>
            </a:r>
            <a:r>
              <a:rPr lang="tr-TR" dirty="0" err="1" smtClean="0"/>
              <a:t>Byte-Pair</a:t>
            </a:r>
            <a:r>
              <a:rPr lang="tr-TR" dirty="0" smtClean="0"/>
              <a:t> </a:t>
            </a:r>
            <a:r>
              <a:rPr lang="tr-TR" dirty="0" err="1" smtClean="0"/>
              <a:t>Encoding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7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15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25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tr-T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tr-T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distortion</a:t>
            </a:r>
            <a:r>
              <a:rPr lang="tr-T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tr-T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</a:t>
            </a:r>
            <a:r>
              <a:rPr lang="tr-T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compression</a:t>
            </a:r>
            <a:r>
              <a:rPr lang="tr-T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tr-T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r-T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|𝐸𝑛𝑐(𝑥)| : </a:t>
            </a:r>
            <a:r>
              <a:rPr lang="tr-T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tr-T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tr-T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tokens</a:t>
            </a:r>
            <a:r>
              <a:rPr lang="tr-T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log_2 |𝑉|:</a:t>
            </a:r>
            <a:r>
              <a:rPr lang="tr-T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bits</a:t>
            </a:r>
            <a:r>
              <a:rPr lang="tr-T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</a:t>
            </a:r>
            <a:r>
              <a:rPr lang="tr-T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endParaRPr lang="tr-T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information theory, if you have a finite set of ∣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∣ symbols (your vocabulary), the minimum number of bits needed to represent any single symbol is log2​∣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∣. This is derived from the fact that 2bits=∣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∣</a:t>
            </a:r>
            <a:endParaRPr lang="tr-T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r-T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BPR: </a:t>
            </a:r>
            <a:r>
              <a:rPr lang="tr-T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bits</a:t>
            </a:r>
            <a:r>
              <a:rPr lang="tr-T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</a:t>
            </a:r>
            <a:r>
              <a:rPr lang="tr-T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residue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983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smtClean="0"/>
              <a:t>RMSD: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Root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mean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square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deviation</a:t>
            </a:r>
            <a:r>
              <a:rPr lang="tr-TR" baseline="0" dirty="0" smtClean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baseline="0" dirty="0" smtClean="0"/>
              <a:t>LDDT: </a:t>
            </a:r>
            <a:r>
              <a:rPr lang="tr-TR" baseline="0" dirty="0" err="1" smtClean="0"/>
              <a:t>Local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Distance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Difference</a:t>
            </a:r>
            <a:r>
              <a:rPr lang="tr-TR" baseline="0" dirty="0" smtClean="0"/>
              <a:t> Test: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score ranges from 0 to 1, with higher values indicating better agreement between the model and reference</a:t>
            </a:r>
            <a:endParaRPr lang="tr-TR" baseline="0" dirty="0" smtClean="0"/>
          </a:p>
          <a:p>
            <a:r>
              <a:rPr lang="tr-TR" dirty="0" err="1" smtClean="0"/>
              <a:t>distortion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72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smtClean="0"/>
              <a:t>RMSD: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Root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mean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square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deviation</a:t>
            </a:r>
            <a:endParaRPr lang="tr-T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baseline="0" dirty="0" smtClean="0"/>
              <a:t>LDDT: </a:t>
            </a:r>
            <a:r>
              <a:rPr lang="tr-TR" baseline="0" dirty="0" err="1" smtClean="0"/>
              <a:t>Local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Distance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Difference</a:t>
            </a:r>
            <a:r>
              <a:rPr lang="tr-TR" baseline="0" dirty="0" smtClean="0"/>
              <a:t> Test: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score ranges from 0 to 1, with higher values indicating better agreement between the model and reference</a:t>
            </a:r>
            <a:endParaRPr lang="tr-T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distortion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baseline="0" dirty="0" smtClean="0"/>
          </a:p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759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smtClean="0"/>
              <a:t>UR: </a:t>
            </a:r>
            <a:r>
              <a:rPr lang="tr-TR" dirty="0" err="1" smtClean="0"/>
              <a:t>Utilization</a:t>
            </a:r>
            <a:r>
              <a:rPr lang="tr-TR" dirty="0" smtClean="0"/>
              <a:t>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codebook perplexity reflects how uniformly codes are used</a:t>
            </a:r>
            <a:endParaRPr lang="tr-T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baseline="0" dirty="0" smtClean="0"/>
          </a:p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94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smtClean="0"/>
              <a:t>RMSD: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Root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mean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square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deviation</a:t>
            </a:r>
            <a:endParaRPr lang="tr-T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baseline="0" dirty="0" smtClean="0"/>
              <a:t>LDDT: </a:t>
            </a:r>
            <a:r>
              <a:rPr lang="tr-TR" baseline="0" dirty="0" err="1" smtClean="0"/>
              <a:t>Local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Distance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Difference</a:t>
            </a:r>
            <a:r>
              <a:rPr lang="tr-TR" baseline="0" dirty="0" smtClean="0"/>
              <a:t> Test: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score ranges from 0 to 1, with higher values indicating better agreement between the model and reference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baseline="0" dirty="0" smtClean="0"/>
          </a:p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649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101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Continuous</a:t>
            </a:r>
            <a:r>
              <a:rPr lang="tr-TR" dirty="0" smtClean="0"/>
              <a:t> PST:</a:t>
            </a:r>
            <a:r>
              <a:rPr lang="tr-TR" baseline="0" dirty="0" smtClean="0"/>
              <a:t> VAE, </a:t>
            </a:r>
            <a:r>
              <a:rPr lang="tr-TR" baseline="0" dirty="0" err="1" smtClean="0"/>
              <a:t>Discrete</a:t>
            </a:r>
            <a:r>
              <a:rPr lang="tr-TR" baseline="0" dirty="0" smtClean="0"/>
              <a:t> PST: VQ-VAE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074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19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L-</a:t>
            </a:r>
            <a:r>
              <a:rPr lang="tr-TR" dirty="0" err="1" smtClean="0"/>
              <a:t>Alanine</a:t>
            </a:r>
            <a:endParaRPr lang="tr-TR" dirty="0" smtClean="0"/>
          </a:p>
          <a:p>
            <a:r>
              <a:rPr lang="en-US" dirty="0" smtClean="0"/>
              <a:t>amino (NH2) and carboxylic acid (COOH) groups.</a:t>
            </a:r>
            <a:endParaRPr lang="tr-TR" dirty="0" smtClean="0"/>
          </a:p>
          <a:p>
            <a:r>
              <a:rPr lang="tr-TR" dirty="0" smtClean="0"/>
              <a:t>Alpha </a:t>
            </a:r>
            <a:r>
              <a:rPr lang="tr-TR" dirty="0" err="1" smtClean="0"/>
              <a:t>carbon</a:t>
            </a:r>
            <a:endParaRPr lang="tr-TR" dirty="0" smtClean="0"/>
          </a:p>
          <a:p>
            <a:r>
              <a:rPr lang="en-US" dirty="0" smtClean="0"/>
              <a:t>Protein backbone can be represented by the coordinates of three key atoms per residue: nitrogen (N), Alpha Carbon (CA) and carboxyl carbon (C).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205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smtClean="0"/>
              <a:t>Macro </a:t>
            </a:r>
            <a:r>
              <a:rPr lang="tr-TR" dirty="0" err="1" smtClean="0"/>
              <a:t>average</a:t>
            </a:r>
            <a:r>
              <a:rPr lang="tr-TR" dirty="0" smtClean="0"/>
              <a:t> of </a:t>
            </a:r>
            <a:r>
              <a:rPr lang="tr-TR" dirty="0" err="1" smtClean="0"/>
              <a:t>all</a:t>
            </a:r>
            <a:r>
              <a:rPr lang="tr-TR" dirty="0" smtClean="0"/>
              <a:t> </a:t>
            </a:r>
            <a:r>
              <a:rPr lang="tr-TR" dirty="0" err="1" smtClean="0"/>
              <a:t>domains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calculated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890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Interpretation: </a:t>
            </a:r>
            <a:r>
              <a:rPr lang="en-US" dirty="0" err="1" smtClean="0"/>
              <a:t>SegPrec</a:t>
            </a:r>
            <a:r>
              <a:rPr lang="en-US" dirty="0" smtClean="0"/>
              <a:t> penalizes unused segments; </a:t>
            </a:r>
            <a:r>
              <a:rPr lang="en-US" dirty="0" err="1" smtClean="0"/>
              <a:t>SegRec</a:t>
            </a:r>
            <a:r>
              <a:rPr lang="en-US" dirty="0" smtClean="0"/>
              <a:t> penalizes missed/poorly aligned domains.</a:t>
            </a:r>
            <a:endParaRPr lang="tr-T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 err="1" smtClean="0"/>
              <a:t>Opinion</a:t>
            </a:r>
            <a:r>
              <a:rPr lang="tr-TR" dirty="0" smtClean="0"/>
              <a:t>: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smaller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vocabulary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smaller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smaller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segments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will</a:t>
            </a:r>
            <a:r>
              <a:rPr lang="tr-TR" baseline="0" dirty="0" smtClean="0"/>
              <a:t> be </a:t>
            </a:r>
            <a:r>
              <a:rPr lang="tr-TR" baseline="0" dirty="0" err="1" smtClean="0"/>
              <a:t>which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than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makes</a:t>
            </a:r>
            <a:r>
              <a:rPr lang="tr-TR" baseline="0" dirty="0" smtClean="0"/>
              <a:t> it is </a:t>
            </a:r>
            <a:r>
              <a:rPr lang="tr-TR" baseline="0" dirty="0" err="1" smtClean="0"/>
              <a:t>easy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manipulate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this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kind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evaluation</a:t>
            </a:r>
            <a:r>
              <a:rPr lang="tr-TR" baseline="0" dirty="0" smtClean="0"/>
              <a:t> since </a:t>
            </a:r>
            <a:r>
              <a:rPr lang="tr-TR" baseline="0" dirty="0" err="1" smtClean="0"/>
              <a:t>iou</a:t>
            </a:r>
            <a:r>
              <a:rPr lang="tr-TR" baseline="0" dirty="0" smtClean="0"/>
              <a:t> is </a:t>
            </a:r>
            <a:r>
              <a:rPr lang="tr-TR" baseline="0" dirty="0" err="1" smtClean="0"/>
              <a:t>being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maximized</a:t>
            </a: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719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739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45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76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psi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80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omega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05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phi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53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SE(3):</a:t>
            </a:r>
            <a:r>
              <a:rPr lang="tr-TR" baseline="0" dirty="0" smtClean="0"/>
              <a:t> </a:t>
            </a:r>
            <a:r>
              <a:rPr lang="en-US" b="1" dirty="0" smtClean="0">
                <a:effectLst/>
              </a:rPr>
              <a:t>Special Euclidean Group in 3 Dimensions</a:t>
            </a:r>
            <a:r>
              <a:rPr lang="tr-TR" b="1" dirty="0" smtClean="0">
                <a:effectLst/>
              </a:rPr>
              <a:t>:</a:t>
            </a:r>
          </a:p>
          <a:p>
            <a:r>
              <a:rPr lang="en-US" dirty="0" smtClean="0"/>
              <a:t>two components: 1. A </a:t>
            </a:r>
            <a:r>
              <a:rPr lang="en-US" b="1" dirty="0" smtClean="0">
                <a:effectLst/>
              </a:rPr>
              <a:t>rotation matrix</a:t>
            </a:r>
            <a:r>
              <a:rPr lang="en-US" dirty="0" smtClean="0"/>
              <a:t> (R∈SO(3)). (special orthogonal group, rotation around axis) 2. A </a:t>
            </a:r>
            <a:r>
              <a:rPr lang="en-US" b="1" dirty="0" smtClean="0">
                <a:effectLst/>
              </a:rPr>
              <a:t>translation vector</a:t>
            </a:r>
            <a:r>
              <a:rPr lang="en-US" dirty="0" smtClean="0"/>
              <a:t> (t∈R^3). (movement along x, y, z axis)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D685BA-FFF5-4CCA-B2C1-8DF4C160AF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3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4585C-1847-4BD5-B259-D98C0CD1EF9C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19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986E2-8BA6-4400-89BC-5B0934BD09FD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68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3CAAD-156E-4D7B-9250-B373DACA57A3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73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ayt Numarası Yer Tutucusu 4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4322C2D-168F-41D8-977D-A3F7B318F3F5}" type="slidenum">
              <a:rPr lang="en-US" smtClean="0"/>
              <a:t>‹#›</a:t>
            </a:fld>
            <a:endParaRPr lang="en-US"/>
          </a:p>
        </p:txBody>
      </p:sp>
      <p:sp>
        <p:nvSpPr>
          <p:cNvPr id="67" name="Resim Yer Tutucusu 66"/>
          <p:cNvSpPr>
            <a:spLocks noGrp="1"/>
          </p:cNvSpPr>
          <p:nvPr>
            <p:ph type="pic" sz="quarter" idx="13"/>
          </p:nvPr>
        </p:nvSpPr>
        <p:spPr>
          <a:xfrm>
            <a:off x="2428257" y="2538859"/>
            <a:ext cx="7762875" cy="25066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0" name="Unvan 69"/>
          <p:cNvSpPr>
            <a:spLocks noGrp="1"/>
          </p:cNvSpPr>
          <p:nvPr>
            <p:ph type="title"/>
          </p:nvPr>
        </p:nvSpPr>
        <p:spPr>
          <a:xfrm>
            <a:off x="838200" y="666371"/>
            <a:ext cx="10515600" cy="409307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5"/>
                </a:solidFill>
                <a:latin typeface="+mn-lt"/>
              </a:defRPr>
            </a:lvl1pPr>
          </a:lstStyle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sp>
        <p:nvSpPr>
          <p:cNvPr id="6" name="Metin Yer Tutucusu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085248"/>
            <a:ext cx="10515600" cy="33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5"/>
                </a:solidFill>
              </a:defRPr>
            </a:lvl1pPr>
            <a:lvl2pPr>
              <a:defRPr sz="1800">
                <a:solidFill>
                  <a:schemeClr val="accent5"/>
                </a:solidFill>
              </a:defRPr>
            </a:lvl2pPr>
            <a:lvl3pPr>
              <a:defRPr sz="1800">
                <a:solidFill>
                  <a:schemeClr val="accent5"/>
                </a:solidFill>
              </a:defRPr>
            </a:lvl3pPr>
            <a:lvl4pPr>
              <a:defRPr sz="1800">
                <a:solidFill>
                  <a:schemeClr val="accent5"/>
                </a:solidFill>
              </a:defRPr>
            </a:lvl4pPr>
            <a:lvl5pPr>
              <a:defRPr sz="1800">
                <a:solidFill>
                  <a:schemeClr val="accent5"/>
                </a:solidFill>
              </a:defRPr>
            </a:lvl5pPr>
          </a:lstStyle>
          <a:p>
            <a:pPr lvl="0"/>
            <a:r>
              <a:rPr lang="tr-TR" dirty="0" smtClean="0"/>
              <a:t>Alt başlık stillerini düzenle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76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ayt Numarası Yer Tutucusu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4322C2D-168F-41D8-977D-A3F7B318F3F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Metin Yer Tutucusu 10"/>
          <p:cNvSpPr>
            <a:spLocks noGrp="1"/>
          </p:cNvSpPr>
          <p:nvPr>
            <p:ph type="body" sz="quarter" idx="13"/>
          </p:nvPr>
        </p:nvSpPr>
        <p:spPr>
          <a:xfrm>
            <a:off x="914278" y="1528762"/>
            <a:ext cx="10525125" cy="4827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 dirty="0" smtClean="0"/>
              <a:t>Asıl metin stillerini düzenle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  <p:sp>
        <p:nvSpPr>
          <p:cNvPr id="12" name="Unvan 69"/>
          <p:cNvSpPr>
            <a:spLocks noGrp="1"/>
          </p:cNvSpPr>
          <p:nvPr>
            <p:ph type="title"/>
          </p:nvPr>
        </p:nvSpPr>
        <p:spPr>
          <a:xfrm>
            <a:off x="838200" y="666371"/>
            <a:ext cx="10515600" cy="409307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5"/>
                </a:solidFill>
                <a:latin typeface="+mn-lt"/>
              </a:defRPr>
            </a:lvl1pPr>
          </a:lstStyle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sp>
        <p:nvSpPr>
          <p:cNvPr id="6" name="Metin Yer Tutucusu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085248"/>
            <a:ext cx="10515600" cy="33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5"/>
                </a:solidFill>
              </a:defRPr>
            </a:lvl1pPr>
            <a:lvl2pPr>
              <a:defRPr sz="1800">
                <a:solidFill>
                  <a:schemeClr val="accent5"/>
                </a:solidFill>
              </a:defRPr>
            </a:lvl2pPr>
            <a:lvl3pPr>
              <a:defRPr sz="1800">
                <a:solidFill>
                  <a:schemeClr val="accent5"/>
                </a:solidFill>
              </a:defRPr>
            </a:lvl3pPr>
            <a:lvl4pPr>
              <a:defRPr sz="1800">
                <a:solidFill>
                  <a:schemeClr val="accent5"/>
                </a:solidFill>
              </a:defRPr>
            </a:lvl4pPr>
            <a:lvl5pPr>
              <a:defRPr sz="1800">
                <a:solidFill>
                  <a:schemeClr val="accent5"/>
                </a:solidFill>
              </a:defRPr>
            </a:lvl5pPr>
          </a:lstStyle>
          <a:p>
            <a:pPr lvl="0"/>
            <a:r>
              <a:rPr lang="tr-TR" dirty="0" smtClean="0"/>
              <a:t>Alt başlık stillerini düzenle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324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Özel Dü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ayt Numarası Yer Tutucusu 4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4322C2D-168F-41D8-977D-A3F7B318F3F5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sim Yer Tutucusu 49"/>
          <p:cNvSpPr>
            <a:spLocks noGrp="1"/>
          </p:cNvSpPr>
          <p:nvPr>
            <p:ph type="pic" sz="quarter" idx="13"/>
          </p:nvPr>
        </p:nvSpPr>
        <p:spPr>
          <a:xfrm>
            <a:off x="2318250" y="3402623"/>
            <a:ext cx="7843837" cy="29599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2" name="Metin Yer Tutucusu 51"/>
          <p:cNvSpPr>
            <a:spLocks noGrp="1"/>
          </p:cNvSpPr>
          <p:nvPr>
            <p:ph type="body" sz="quarter" idx="14"/>
          </p:nvPr>
        </p:nvSpPr>
        <p:spPr>
          <a:xfrm>
            <a:off x="838200" y="1434543"/>
            <a:ext cx="10515600" cy="14970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 dirty="0" smtClean="0"/>
              <a:t>Asıl metin stillerini düzenle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  <p:sp>
        <p:nvSpPr>
          <p:cNvPr id="53" name="Unvan 69"/>
          <p:cNvSpPr>
            <a:spLocks noGrp="1"/>
          </p:cNvSpPr>
          <p:nvPr>
            <p:ph type="title"/>
          </p:nvPr>
        </p:nvSpPr>
        <p:spPr>
          <a:xfrm>
            <a:off x="838200" y="666371"/>
            <a:ext cx="10515600" cy="409307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5"/>
                </a:solidFill>
                <a:latin typeface="+mn-lt"/>
              </a:defRPr>
            </a:lvl1pPr>
          </a:lstStyle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sp>
        <p:nvSpPr>
          <p:cNvPr id="6" name="Metin Yer Tutucusu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085248"/>
            <a:ext cx="10515600" cy="33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5"/>
                </a:solidFill>
              </a:defRPr>
            </a:lvl1pPr>
            <a:lvl2pPr>
              <a:defRPr sz="1800">
                <a:solidFill>
                  <a:schemeClr val="accent5"/>
                </a:solidFill>
              </a:defRPr>
            </a:lvl2pPr>
            <a:lvl3pPr>
              <a:defRPr sz="1800">
                <a:solidFill>
                  <a:schemeClr val="accent5"/>
                </a:solidFill>
              </a:defRPr>
            </a:lvl3pPr>
            <a:lvl4pPr>
              <a:defRPr sz="1800">
                <a:solidFill>
                  <a:schemeClr val="accent5"/>
                </a:solidFill>
              </a:defRPr>
            </a:lvl4pPr>
            <a:lvl5pPr>
              <a:defRPr sz="1800">
                <a:solidFill>
                  <a:schemeClr val="accent5"/>
                </a:solidFill>
              </a:defRPr>
            </a:lvl5pPr>
          </a:lstStyle>
          <a:p>
            <a:pPr lvl="0"/>
            <a:r>
              <a:rPr lang="tr-TR" dirty="0" smtClean="0"/>
              <a:t>Alt başlık stillerini düzenle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970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E0F70-AC59-4161-BB59-DF51B48FC778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10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99A68-7434-420C-9E53-3891546EA2CA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15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98A0F-CD04-4477-B13E-9BAD228B8374}" type="datetime1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7A278-8A3F-49CC-8818-71D254C4A8B7}" type="datetime1">
              <a:rPr lang="en-US" smtClean="0"/>
              <a:t>1/6/2026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00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32035-D545-4271-93F7-76C12CACB92B}" type="datetime1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3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DAA-1FB4-4B15-8AA0-CB5A4C8575A1}" type="datetime1">
              <a:rPr lang="en-US" smtClean="0"/>
              <a:t>1/6/2026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20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8DCD3-A90F-424B-92FE-634D242406E5}" type="datetime1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97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AE07D-3830-48CD-8AD4-E738AF00872D}" type="datetime1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0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D8470-0421-4722-9EB8-BEE940769CF5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22C2D-168F-41D8-977D-A3F7B318F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22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2.png"/><Relationship Id="rId5" Type="http://schemas.openxmlformats.org/officeDocument/2006/relationships/image" Target="../media/image10.png"/><Relationship Id="rId10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44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45.png"/><Relationship Id="rId4" Type="http://schemas.openxmlformats.org/officeDocument/2006/relationships/image" Target="../media/image9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47.png"/><Relationship Id="rId4" Type="http://schemas.openxmlformats.org/officeDocument/2006/relationships/image" Target="../media/image9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4.png"/><Relationship Id="rId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44.png"/><Relationship Id="rId5" Type="http://schemas.openxmlformats.org/officeDocument/2006/relationships/image" Target="../media/image10.png"/><Relationship Id="rId15" Type="http://schemas.openxmlformats.org/officeDocument/2006/relationships/image" Target="../media/image42.pn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46.png"/><Relationship Id="rId1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57.png"/><Relationship Id="rId21" Type="http://schemas.openxmlformats.org/officeDocument/2006/relationships/image" Target="../media/image71.png"/><Relationship Id="rId7" Type="http://schemas.openxmlformats.org/officeDocument/2006/relationships/image" Target="../media/image52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5" Type="http://schemas.openxmlformats.org/officeDocument/2006/relationships/image" Target="../media/image58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37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7.png"/><Relationship Id="rId7" Type="http://schemas.openxmlformats.org/officeDocument/2006/relationships/image" Target="../media/image28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80.png"/><Relationship Id="rId5" Type="http://schemas.openxmlformats.org/officeDocument/2006/relationships/image" Target="../media/image26.png"/><Relationship Id="rId10" Type="http://schemas.openxmlformats.org/officeDocument/2006/relationships/image" Target="../media/image79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3" Type="http://schemas.openxmlformats.org/officeDocument/2006/relationships/image" Target="../media/image70.png"/><Relationship Id="rId7" Type="http://schemas.openxmlformats.org/officeDocument/2006/relationships/image" Target="../media/image90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3.png"/><Relationship Id="rId5" Type="http://schemas.openxmlformats.org/officeDocument/2006/relationships/image" Target="../media/image88.png"/><Relationship Id="rId10" Type="http://schemas.openxmlformats.org/officeDocument/2006/relationships/image" Target="../media/image61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7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9.png"/><Relationship Id="rId5" Type="http://schemas.openxmlformats.org/officeDocument/2006/relationships/image" Target="../media/image88.png"/><Relationship Id="rId10" Type="http://schemas.openxmlformats.org/officeDocument/2006/relationships/image" Target="../media/image98.png"/><Relationship Id="rId4" Type="http://schemas.openxmlformats.org/officeDocument/2006/relationships/image" Target="../media/image87.png"/><Relationship Id="rId9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8.png"/><Relationship Id="rId3" Type="http://schemas.openxmlformats.org/officeDocument/2006/relationships/image" Target="../media/image100.png"/><Relationship Id="rId7" Type="http://schemas.openxmlformats.org/officeDocument/2006/relationships/image" Target="../media/image90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102.png"/><Relationship Id="rId5" Type="http://schemas.openxmlformats.org/officeDocument/2006/relationships/image" Target="../media/image88.png"/><Relationship Id="rId15" Type="http://schemas.openxmlformats.org/officeDocument/2006/relationships/image" Target="../media/image104.png"/><Relationship Id="rId10" Type="http://schemas.openxmlformats.org/officeDocument/2006/relationships/image" Target="../media/image73.png"/><Relationship Id="rId4" Type="http://schemas.openxmlformats.org/officeDocument/2006/relationships/image" Target="../media/image87.png"/><Relationship Id="rId9" Type="http://schemas.openxmlformats.org/officeDocument/2006/relationships/image" Target="../media/image101.png"/><Relationship Id="rId1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500" y="-18000"/>
            <a:ext cx="12319500" cy="6876000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1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 5"/>
          <p:cNvGrpSpPr/>
          <p:nvPr/>
        </p:nvGrpSpPr>
        <p:grpSpPr>
          <a:xfrm>
            <a:off x="1196993" y="2513548"/>
            <a:ext cx="2400230" cy="3233292"/>
            <a:chOff x="4831842" y="1887383"/>
            <a:chExt cx="2400230" cy="32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Metin kutusu 3"/>
                <p:cNvSpPr txBox="1"/>
                <p:nvPr/>
              </p:nvSpPr>
              <p:spPr>
                <a:xfrm>
                  <a:off x="4831842" y="3729298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Metin kutusu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842" y="3729298"/>
                  <a:ext cx="509426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Metin kutusu 12"/>
                <p:cNvSpPr txBox="1"/>
                <p:nvPr/>
              </p:nvSpPr>
              <p:spPr>
                <a:xfrm>
                  <a:off x="4847082" y="4812898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Metin kutusu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082" y="4812898"/>
                  <a:ext cx="509426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Metin kutusu 13"/>
                <p:cNvSpPr txBox="1"/>
                <p:nvPr/>
              </p:nvSpPr>
              <p:spPr>
                <a:xfrm>
                  <a:off x="5563172" y="3704628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Metin kutusu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172" y="3704628"/>
                  <a:ext cx="509426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Metin kutusu 18"/>
                <p:cNvSpPr txBox="1"/>
                <p:nvPr/>
              </p:nvSpPr>
              <p:spPr>
                <a:xfrm>
                  <a:off x="5652417" y="2042169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Metin kutusu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2417" y="2042169"/>
                  <a:ext cx="509426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Metin kutusu 19"/>
                <p:cNvSpPr txBox="1"/>
                <p:nvPr/>
              </p:nvSpPr>
              <p:spPr>
                <a:xfrm>
                  <a:off x="6151245" y="2876687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Metin kutusu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245" y="2876687"/>
                  <a:ext cx="509426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Metin kutusu 20"/>
                <p:cNvSpPr txBox="1"/>
                <p:nvPr/>
              </p:nvSpPr>
              <p:spPr>
                <a:xfrm>
                  <a:off x="6722646" y="1887383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Metin kutusu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2646" y="1887383"/>
                  <a:ext cx="509426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Düz Bağlayıcı 2"/>
            <p:cNvCxnSpPr>
              <a:stCxn id="13" idx="0"/>
              <a:endCxn id="4" idx="2"/>
            </p:cNvCxnSpPr>
            <p:nvPr/>
          </p:nvCxnSpPr>
          <p:spPr>
            <a:xfrm flipH="1" flipV="1">
              <a:off x="5086555" y="4037075"/>
              <a:ext cx="15240" cy="7758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Düz Bağlayıcı 37"/>
            <p:cNvCxnSpPr>
              <a:stCxn id="4" idx="2"/>
            </p:cNvCxnSpPr>
            <p:nvPr/>
          </p:nvCxnSpPr>
          <p:spPr>
            <a:xfrm flipV="1">
              <a:off x="5086555" y="3759376"/>
              <a:ext cx="638988" cy="2776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Düz Bağlayıcı 40"/>
            <p:cNvCxnSpPr>
              <a:endCxn id="58" idx="38"/>
            </p:cNvCxnSpPr>
            <p:nvPr/>
          </p:nvCxnSpPr>
          <p:spPr>
            <a:xfrm flipV="1">
              <a:off x="5749735" y="3008489"/>
              <a:ext cx="502898" cy="7511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Düz Bağlayıcı 42"/>
            <p:cNvCxnSpPr/>
            <p:nvPr/>
          </p:nvCxnSpPr>
          <p:spPr>
            <a:xfrm flipH="1" flipV="1">
              <a:off x="6177546" y="2254706"/>
              <a:ext cx="75087" cy="74487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Düz Bağlayıcı 46"/>
            <p:cNvCxnSpPr/>
            <p:nvPr/>
          </p:nvCxnSpPr>
          <p:spPr>
            <a:xfrm flipV="1">
              <a:off x="6188144" y="2083429"/>
              <a:ext cx="682048" cy="18644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Metin kutusu 27"/>
          <p:cNvSpPr txBox="1"/>
          <p:nvPr/>
        </p:nvSpPr>
        <p:spPr>
          <a:xfrm>
            <a:off x="821094" y="634482"/>
            <a:ext cx="572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solidFill>
                  <a:schemeClr val="accent5"/>
                </a:solidFill>
              </a:rPr>
              <a:t>Global </a:t>
            </a:r>
            <a:r>
              <a:rPr lang="tr-TR" sz="2800" b="1" dirty="0" err="1" smtClean="0">
                <a:solidFill>
                  <a:schemeClr val="accent5"/>
                </a:solidFill>
              </a:rPr>
              <a:t>Backbone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Formulation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29" name="Metin kutusu 28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accent5"/>
                </a:solidFill>
              </a:rPr>
              <a:t>I</a:t>
            </a:r>
            <a:r>
              <a:rPr lang="en-US" dirty="0" err="1" smtClean="0">
                <a:solidFill>
                  <a:schemeClr val="accent5"/>
                </a:solidFill>
              </a:rPr>
              <a:t>nvariant</a:t>
            </a:r>
            <a:r>
              <a:rPr lang="en-US" dirty="0" smtClean="0">
                <a:solidFill>
                  <a:schemeClr val="accent5"/>
                </a:solidFill>
              </a:rPr>
              <a:t> to any g = (R, t) ∈ SE(3)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" name="Sağa Bükülü Ok 1"/>
          <p:cNvSpPr/>
          <p:nvPr/>
        </p:nvSpPr>
        <p:spPr>
          <a:xfrm>
            <a:off x="3496712" y="3385739"/>
            <a:ext cx="723109" cy="14971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örtlü Ok 4"/>
          <p:cNvSpPr/>
          <p:nvPr/>
        </p:nvSpPr>
        <p:spPr>
          <a:xfrm>
            <a:off x="7358063" y="3473020"/>
            <a:ext cx="1158240" cy="1162645"/>
          </a:xfrm>
          <a:prstGeom prst="quadArrow">
            <a:avLst>
              <a:gd name="adj1" fmla="val 10658"/>
              <a:gd name="adj2" fmla="val 15263"/>
              <a:gd name="adj3" fmla="val 2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 21"/>
          <p:cNvGrpSpPr/>
          <p:nvPr/>
        </p:nvGrpSpPr>
        <p:grpSpPr>
          <a:xfrm rot="16828459">
            <a:off x="5105272" y="2469089"/>
            <a:ext cx="2400230" cy="3233292"/>
            <a:chOff x="4831842" y="1887383"/>
            <a:chExt cx="2400230" cy="32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Metin kutusu 22"/>
                <p:cNvSpPr txBox="1"/>
                <p:nvPr/>
              </p:nvSpPr>
              <p:spPr>
                <a:xfrm>
                  <a:off x="4831842" y="3729298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Metin kutusu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842" y="3729298"/>
                  <a:ext cx="509426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Metin kutusu 23"/>
                <p:cNvSpPr txBox="1"/>
                <p:nvPr/>
              </p:nvSpPr>
              <p:spPr>
                <a:xfrm>
                  <a:off x="4847082" y="4812898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Metin kutusu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082" y="4812898"/>
                  <a:ext cx="509426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Metin kutusu 24"/>
                <p:cNvSpPr txBox="1"/>
                <p:nvPr/>
              </p:nvSpPr>
              <p:spPr>
                <a:xfrm>
                  <a:off x="5563172" y="3704628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Metin kutusu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172" y="3704628"/>
                  <a:ext cx="50942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Metin kutusu 25"/>
                <p:cNvSpPr txBox="1"/>
                <p:nvPr/>
              </p:nvSpPr>
              <p:spPr>
                <a:xfrm>
                  <a:off x="5652417" y="2042169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Metin kutusu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2417" y="2042169"/>
                  <a:ext cx="509426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Metin kutusu 26"/>
                <p:cNvSpPr txBox="1"/>
                <p:nvPr/>
              </p:nvSpPr>
              <p:spPr>
                <a:xfrm>
                  <a:off x="6151245" y="2876687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Metin kutusu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245" y="2876687"/>
                  <a:ext cx="509426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Metin kutusu 29"/>
                <p:cNvSpPr txBox="1"/>
                <p:nvPr/>
              </p:nvSpPr>
              <p:spPr>
                <a:xfrm>
                  <a:off x="6722646" y="1887383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Metin kutusu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2646" y="1887383"/>
                  <a:ext cx="509426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Düz Bağlayıcı 30"/>
            <p:cNvCxnSpPr>
              <a:stCxn id="24" idx="0"/>
              <a:endCxn id="23" idx="2"/>
            </p:cNvCxnSpPr>
            <p:nvPr/>
          </p:nvCxnSpPr>
          <p:spPr>
            <a:xfrm flipH="1" flipV="1">
              <a:off x="5086555" y="4037075"/>
              <a:ext cx="15240" cy="7758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Düz Bağlayıcı 31"/>
            <p:cNvCxnSpPr>
              <a:stCxn id="23" idx="2"/>
            </p:cNvCxnSpPr>
            <p:nvPr/>
          </p:nvCxnSpPr>
          <p:spPr>
            <a:xfrm flipV="1">
              <a:off x="5086555" y="3759376"/>
              <a:ext cx="638988" cy="2776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Düz Bağlayıcı 32"/>
            <p:cNvCxnSpPr/>
            <p:nvPr/>
          </p:nvCxnSpPr>
          <p:spPr>
            <a:xfrm flipV="1">
              <a:off x="5749735" y="3008489"/>
              <a:ext cx="502898" cy="7511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Düz Bağlayıcı 33"/>
            <p:cNvCxnSpPr/>
            <p:nvPr/>
          </p:nvCxnSpPr>
          <p:spPr>
            <a:xfrm flipH="1" flipV="1">
              <a:off x="6177546" y="2254706"/>
              <a:ext cx="75087" cy="74487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Düz Bağlayıcı 34"/>
            <p:cNvCxnSpPr/>
            <p:nvPr/>
          </p:nvCxnSpPr>
          <p:spPr>
            <a:xfrm flipV="1">
              <a:off x="6188144" y="2083429"/>
              <a:ext cx="682048" cy="18644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up 35"/>
          <p:cNvGrpSpPr/>
          <p:nvPr/>
        </p:nvGrpSpPr>
        <p:grpSpPr>
          <a:xfrm>
            <a:off x="9055401" y="1886206"/>
            <a:ext cx="2400230" cy="3233292"/>
            <a:chOff x="4831842" y="1887383"/>
            <a:chExt cx="2400230" cy="323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Metin kutusu 36"/>
                <p:cNvSpPr txBox="1"/>
                <p:nvPr/>
              </p:nvSpPr>
              <p:spPr>
                <a:xfrm>
                  <a:off x="4831842" y="3729298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Metin kutusu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842" y="3729298"/>
                  <a:ext cx="509426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Metin kutusu 38"/>
                <p:cNvSpPr txBox="1"/>
                <p:nvPr/>
              </p:nvSpPr>
              <p:spPr>
                <a:xfrm>
                  <a:off x="4847082" y="4812898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Metin kutusu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082" y="4812898"/>
                  <a:ext cx="509426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Metin kutusu 39"/>
                <p:cNvSpPr txBox="1"/>
                <p:nvPr/>
              </p:nvSpPr>
              <p:spPr>
                <a:xfrm>
                  <a:off x="5563172" y="3704628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Metin kutusu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172" y="3704628"/>
                  <a:ext cx="509426" cy="30777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Metin kutusu 43"/>
                <p:cNvSpPr txBox="1"/>
                <p:nvPr/>
              </p:nvSpPr>
              <p:spPr>
                <a:xfrm>
                  <a:off x="5652417" y="2042169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Metin kutusu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2417" y="2042169"/>
                  <a:ext cx="509426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Metin kutusu 45"/>
                <p:cNvSpPr txBox="1"/>
                <p:nvPr/>
              </p:nvSpPr>
              <p:spPr>
                <a:xfrm>
                  <a:off x="6151245" y="2876687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Metin kutusu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245" y="2876687"/>
                  <a:ext cx="509426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Metin kutusu 47"/>
                <p:cNvSpPr txBox="1"/>
                <p:nvPr/>
              </p:nvSpPr>
              <p:spPr>
                <a:xfrm>
                  <a:off x="6722646" y="1887383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Metin kutusu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2646" y="1887383"/>
                  <a:ext cx="509426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Düz Bağlayıcı 48"/>
            <p:cNvCxnSpPr>
              <a:stCxn id="39" idx="0"/>
              <a:endCxn id="37" idx="2"/>
            </p:cNvCxnSpPr>
            <p:nvPr/>
          </p:nvCxnSpPr>
          <p:spPr>
            <a:xfrm flipH="1" flipV="1">
              <a:off x="5086555" y="4037075"/>
              <a:ext cx="15240" cy="7758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Düz Bağlayıcı 49"/>
            <p:cNvCxnSpPr>
              <a:stCxn id="37" idx="2"/>
            </p:cNvCxnSpPr>
            <p:nvPr/>
          </p:nvCxnSpPr>
          <p:spPr>
            <a:xfrm flipV="1">
              <a:off x="5086555" y="3759376"/>
              <a:ext cx="638988" cy="2776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Düz Bağlayıcı 50"/>
            <p:cNvCxnSpPr/>
            <p:nvPr/>
          </p:nvCxnSpPr>
          <p:spPr>
            <a:xfrm flipV="1">
              <a:off x="5749735" y="3008489"/>
              <a:ext cx="502898" cy="7511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Düz Bağlayıcı 51"/>
            <p:cNvCxnSpPr/>
            <p:nvPr/>
          </p:nvCxnSpPr>
          <p:spPr>
            <a:xfrm flipH="1" flipV="1">
              <a:off x="6177546" y="2254706"/>
              <a:ext cx="75087" cy="74487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Düz Bağlayıcı 52"/>
            <p:cNvCxnSpPr/>
            <p:nvPr/>
          </p:nvCxnSpPr>
          <p:spPr>
            <a:xfrm flipV="1">
              <a:off x="6188144" y="2083429"/>
              <a:ext cx="682048" cy="18644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ayt Numarası Yer Tutucus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0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kış Çizelgesi: Veri 29"/>
          <p:cNvSpPr/>
          <p:nvPr/>
        </p:nvSpPr>
        <p:spPr>
          <a:xfrm rot="20200782">
            <a:off x="4634723" y="3923519"/>
            <a:ext cx="1565341" cy="1088040"/>
          </a:xfrm>
          <a:prstGeom prst="flowChartInputOutput">
            <a:avLst/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kış Çizelgesi: Veri 30"/>
          <p:cNvSpPr/>
          <p:nvPr/>
        </p:nvSpPr>
        <p:spPr>
          <a:xfrm rot="14390342">
            <a:off x="4818283" y="2157355"/>
            <a:ext cx="1366138" cy="2176374"/>
          </a:xfrm>
          <a:prstGeom prst="flowChartInputOutpu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3710198" y="2545992"/>
            <a:ext cx="3629609" cy="2891034"/>
          </a:xfrm>
          <a:prstGeom prst="ellipse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ol Ayraç 32"/>
          <p:cNvSpPr/>
          <p:nvPr/>
        </p:nvSpPr>
        <p:spPr>
          <a:xfrm rot="4004944">
            <a:off x="5128144" y="3182759"/>
            <a:ext cx="256724" cy="698118"/>
          </a:xfrm>
          <a:prstGeom prst="lef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erbest Form 52"/>
          <p:cNvSpPr/>
          <p:nvPr/>
        </p:nvSpPr>
        <p:spPr>
          <a:xfrm>
            <a:off x="5100705" y="3983149"/>
            <a:ext cx="112395" cy="177191"/>
          </a:xfrm>
          <a:custGeom>
            <a:avLst/>
            <a:gdLst>
              <a:gd name="connsiteX0" fmla="*/ 102870 w 112395"/>
              <a:gd name="connsiteY0" fmla="*/ 0 h 177191"/>
              <a:gd name="connsiteX1" fmla="*/ 102870 w 112395"/>
              <a:gd name="connsiteY1" fmla="*/ 0 h 177191"/>
              <a:gd name="connsiteX2" fmla="*/ 110490 w 112395"/>
              <a:gd name="connsiteY2" fmla="*/ 15240 h 177191"/>
              <a:gd name="connsiteX3" fmla="*/ 112395 w 112395"/>
              <a:gd name="connsiteY3" fmla="*/ 20955 h 177191"/>
              <a:gd name="connsiteX4" fmla="*/ 110490 w 112395"/>
              <a:gd name="connsiteY4" fmla="*/ 66675 h 177191"/>
              <a:gd name="connsiteX5" fmla="*/ 108585 w 112395"/>
              <a:gd name="connsiteY5" fmla="*/ 80010 h 177191"/>
              <a:gd name="connsiteX6" fmla="*/ 104775 w 112395"/>
              <a:gd name="connsiteY6" fmla="*/ 91440 h 177191"/>
              <a:gd name="connsiteX7" fmla="*/ 100965 w 112395"/>
              <a:gd name="connsiteY7" fmla="*/ 102870 h 177191"/>
              <a:gd name="connsiteX8" fmla="*/ 99060 w 112395"/>
              <a:gd name="connsiteY8" fmla="*/ 108585 h 177191"/>
              <a:gd name="connsiteX9" fmla="*/ 97155 w 112395"/>
              <a:gd name="connsiteY9" fmla="*/ 114300 h 177191"/>
              <a:gd name="connsiteX10" fmla="*/ 87630 w 112395"/>
              <a:gd name="connsiteY10" fmla="*/ 125730 h 177191"/>
              <a:gd name="connsiteX11" fmla="*/ 78105 w 112395"/>
              <a:gd name="connsiteY11" fmla="*/ 133350 h 177191"/>
              <a:gd name="connsiteX12" fmla="*/ 72390 w 112395"/>
              <a:gd name="connsiteY12" fmla="*/ 140970 h 177191"/>
              <a:gd name="connsiteX13" fmla="*/ 60960 w 112395"/>
              <a:gd name="connsiteY13" fmla="*/ 148590 h 177191"/>
              <a:gd name="connsiteX14" fmla="*/ 51435 w 112395"/>
              <a:gd name="connsiteY14" fmla="*/ 156210 h 177191"/>
              <a:gd name="connsiteX15" fmla="*/ 40005 w 112395"/>
              <a:gd name="connsiteY15" fmla="*/ 167640 h 177191"/>
              <a:gd name="connsiteX16" fmla="*/ 32385 w 112395"/>
              <a:gd name="connsiteY16" fmla="*/ 169545 h 177191"/>
              <a:gd name="connsiteX17" fmla="*/ 20955 w 112395"/>
              <a:gd name="connsiteY17" fmla="*/ 173355 h 177191"/>
              <a:gd name="connsiteX18" fmla="*/ 13335 w 112395"/>
              <a:gd name="connsiteY18" fmla="*/ 175260 h 177191"/>
              <a:gd name="connsiteX19" fmla="*/ 3810 w 112395"/>
              <a:gd name="connsiteY19" fmla="*/ 177165 h 177191"/>
              <a:gd name="connsiteX20" fmla="*/ 0 w 112395"/>
              <a:gd name="connsiteY20" fmla="*/ 66675 h 177191"/>
              <a:gd name="connsiteX21" fmla="*/ 102870 w 112395"/>
              <a:gd name="connsiteY21" fmla="*/ 0 h 17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395" h="177191">
                <a:moveTo>
                  <a:pt x="102870" y="0"/>
                </a:moveTo>
                <a:lnTo>
                  <a:pt x="102870" y="0"/>
                </a:lnTo>
                <a:cubicBezTo>
                  <a:pt x="105410" y="5080"/>
                  <a:pt x="108140" y="10069"/>
                  <a:pt x="110490" y="15240"/>
                </a:cubicBezTo>
                <a:cubicBezTo>
                  <a:pt x="111321" y="17068"/>
                  <a:pt x="112395" y="18947"/>
                  <a:pt x="112395" y="20955"/>
                </a:cubicBezTo>
                <a:cubicBezTo>
                  <a:pt x="112395" y="36208"/>
                  <a:pt x="111472" y="51453"/>
                  <a:pt x="110490" y="66675"/>
                </a:cubicBezTo>
                <a:cubicBezTo>
                  <a:pt x="110201" y="71156"/>
                  <a:pt x="109595" y="75635"/>
                  <a:pt x="108585" y="80010"/>
                </a:cubicBezTo>
                <a:cubicBezTo>
                  <a:pt x="107682" y="83923"/>
                  <a:pt x="106045" y="87630"/>
                  <a:pt x="104775" y="91440"/>
                </a:cubicBezTo>
                <a:lnTo>
                  <a:pt x="100965" y="102870"/>
                </a:lnTo>
                <a:lnTo>
                  <a:pt x="99060" y="108585"/>
                </a:lnTo>
                <a:cubicBezTo>
                  <a:pt x="98425" y="110490"/>
                  <a:pt x="98269" y="112629"/>
                  <a:pt x="97155" y="114300"/>
                </a:cubicBezTo>
                <a:cubicBezTo>
                  <a:pt x="87695" y="128489"/>
                  <a:pt x="99853" y="111062"/>
                  <a:pt x="87630" y="125730"/>
                </a:cubicBezTo>
                <a:cubicBezTo>
                  <a:pt x="81002" y="133684"/>
                  <a:pt x="87487" y="130223"/>
                  <a:pt x="78105" y="133350"/>
                </a:cubicBezTo>
                <a:cubicBezTo>
                  <a:pt x="76200" y="135890"/>
                  <a:pt x="74763" y="138861"/>
                  <a:pt x="72390" y="140970"/>
                </a:cubicBezTo>
                <a:cubicBezTo>
                  <a:pt x="68968" y="144012"/>
                  <a:pt x="60960" y="148590"/>
                  <a:pt x="60960" y="148590"/>
                </a:cubicBezTo>
                <a:cubicBezTo>
                  <a:pt x="50502" y="164277"/>
                  <a:pt x="64176" y="146301"/>
                  <a:pt x="51435" y="156210"/>
                </a:cubicBezTo>
                <a:cubicBezTo>
                  <a:pt x="47182" y="159518"/>
                  <a:pt x="45232" y="166333"/>
                  <a:pt x="40005" y="167640"/>
                </a:cubicBezTo>
                <a:cubicBezTo>
                  <a:pt x="37465" y="168275"/>
                  <a:pt x="34893" y="168793"/>
                  <a:pt x="32385" y="169545"/>
                </a:cubicBezTo>
                <a:cubicBezTo>
                  <a:pt x="28538" y="170699"/>
                  <a:pt x="24851" y="172381"/>
                  <a:pt x="20955" y="173355"/>
                </a:cubicBezTo>
                <a:cubicBezTo>
                  <a:pt x="18415" y="173990"/>
                  <a:pt x="15852" y="174541"/>
                  <a:pt x="13335" y="175260"/>
                </a:cubicBezTo>
                <a:cubicBezTo>
                  <a:pt x="5262" y="177567"/>
                  <a:pt x="10357" y="177165"/>
                  <a:pt x="3810" y="177165"/>
                </a:cubicBezTo>
                <a:lnTo>
                  <a:pt x="0" y="66675"/>
                </a:lnTo>
                <a:lnTo>
                  <a:pt x="102870" y="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erbest Form 56"/>
          <p:cNvSpPr/>
          <p:nvPr/>
        </p:nvSpPr>
        <p:spPr>
          <a:xfrm>
            <a:off x="5504744" y="3530579"/>
            <a:ext cx="397934" cy="299177"/>
          </a:xfrm>
          <a:custGeom>
            <a:avLst/>
            <a:gdLst>
              <a:gd name="connsiteX0" fmla="*/ 0 w 397934"/>
              <a:gd name="connsiteY0" fmla="*/ 299177 h 299177"/>
              <a:gd name="connsiteX1" fmla="*/ 0 w 397934"/>
              <a:gd name="connsiteY1" fmla="*/ 299177 h 299177"/>
              <a:gd name="connsiteX2" fmla="*/ 2823 w 397934"/>
              <a:gd name="connsiteY2" fmla="*/ 242732 h 299177"/>
              <a:gd name="connsiteX3" fmla="*/ 5645 w 397934"/>
              <a:gd name="connsiteY3" fmla="*/ 231443 h 299177"/>
              <a:gd name="connsiteX4" fmla="*/ 8467 w 397934"/>
              <a:gd name="connsiteY4" fmla="*/ 208865 h 299177"/>
              <a:gd name="connsiteX5" fmla="*/ 14112 w 397934"/>
              <a:gd name="connsiteY5" fmla="*/ 191932 h 299177"/>
              <a:gd name="connsiteX6" fmla="*/ 16934 w 397934"/>
              <a:gd name="connsiteY6" fmla="*/ 183465 h 299177"/>
              <a:gd name="connsiteX7" fmla="*/ 22578 w 397934"/>
              <a:gd name="connsiteY7" fmla="*/ 174999 h 299177"/>
              <a:gd name="connsiteX8" fmla="*/ 31045 w 397934"/>
              <a:gd name="connsiteY8" fmla="*/ 155243 h 299177"/>
              <a:gd name="connsiteX9" fmla="*/ 36689 w 397934"/>
              <a:gd name="connsiteY9" fmla="*/ 143954 h 299177"/>
              <a:gd name="connsiteX10" fmla="*/ 39512 w 397934"/>
              <a:gd name="connsiteY10" fmla="*/ 135488 h 299177"/>
              <a:gd name="connsiteX11" fmla="*/ 45156 w 397934"/>
              <a:gd name="connsiteY11" fmla="*/ 129843 h 299177"/>
              <a:gd name="connsiteX12" fmla="*/ 53623 w 397934"/>
              <a:gd name="connsiteY12" fmla="*/ 118554 h 299177"/>
              <a:gd name="connsiteX13" fmla="*/ 59267 w 397934"/>
              <a:gd name="connsiteY13" fmla="*/ 110088 h 299177"/>
              <a:gd name="connsiteX14" fmla="*/ 64912 w 397934"/>
              <a:gd name="connsiteY14" fmla="*/ 104443 h 299177"/>
              <a:gd name="connsiteX15" fmla="*/ 70556 w 397934"/>
              <a:gd name="connsiteY15" fmla="*/ 95977 h 299177"/>
              <a:gd name="connsiteX16" fmla="*/ 81845 w 397934"/>
              <a:gd name="connsiteY16" fmla="*/ 84688 h 299177"/>
              <a:gd name="connsiteX17" fmla="*/ 87489 w 397934"/>
              <a:gd name="connsiteY17" fmla="*/ 79043 h 299177"/>
              <a:gd name="connsiteX18" fmla="*/ 93134 w 397934"/>
              <a:gd name="connsiteY18" fmla="*/ 73399 h 299177"/>
              <a:gd name="connsiteX19" fmla="*/ 104423 w 397934"/>
              <a:gd name="connsiteY19" fmla="*/ 56465 h 299177"/>
              <a:gd name="connsiteX20" fmla="*/ 110067 w 397934"/>
              <a:gd name="connsiteY20" fmla="*/ 47999 h 299177"/>
              <a:gd name="connsiteX21" fmla="*/ 118534 w 397934"/>
              <a:gd name="connsiteY21" fmla="*/ 45177 h 299177"/>
              <a:gd name="connsiteX22" fmla="*/ 138289 w 397934"/>
              <a:gd name="connsiteY22" fmla="*/ 31065 h 299177"/>
              <a:gd name="connsiteX23" fmla="*/ 143934 w 397934"/>
              <a:gd name="connsiteY23" fmla="*/ 25421 h 299177"/>
              <a:gd name="connsiteX24" fmla="*/ 160867 w 397934"/>
              <a:gd name="connsiteY24" fmla="*/ 19777 h 299177"/>
              <a:gd name="connsiteX25" fmla="*/ 186267 w 397934"/>
              <a:gd name="connsiteY25" fmla="*/ 11310 h 299177"/>
              <a:gd name="connsiteX26" fmla="*/ 203200 w 397934"/>
              <a:gd name="connsiteY26" fmla="*/ 5665 h 299177"/>
              <a:gd name="connsiteX27" fmla="*/ 237067 w 397934"/>
              <a:gd name="connsiteY27" fmla="*/ 21 h 299177"/>
              <a:gd name="connsiteX28" fmla="*/ 333023 w 397934"/>
              <a:gd name="connsiteY28" fmla="*/ 5665 h 299177"/>
              <a:gd name="connsiteX29" fmla="*/ 349956 w 397934"/>
              <a:gd name="connsiteY29" fmla="*/ 11310 h 299177"/>
              <a:gd name="connsiteX30" fmla="*/ 375356 w 397934"/>
              <a:gd name="connsiteY30" fmla="*/ 19777 h 299177"/>
              <a:gd name="connsiteX31" fmla="*/ 383823 w 397934"/>
              <a:gd name="connsiteY31" fmla="*/ 22599 h 299177"/>
              <a:gd name="connsiteX32" fmla="*/ 392289 w 397934"/>
              <a:gd name="connsiteY32" fmla="*/ 25421 h 299177"/>
              <a:gd name="connsiteX33" fmla="*/ 397934 w 397934"/>
              <a:gd name="connsiteY33" fmla="*/ 33888 h 299177"/>
              <a:gd name="connsiteX34" fmla="*/ 231423 w 397934"/>
              <a:gd name="connsiteY34" fmla="*/ 225799 h 299177"/>
              <a:gd name="connsiteX35" fmla="*/ 0 w 397934"/>
              <a:gd name="connsiteY35" fmla="*/ 299177 h 29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97934" h="299177">
                <a:moveTo>
                  <a:pt x="0" y="299177"/>
                </a:moveTo>
                <a:lnTo>
                  <a:pt x="0" y="299177"/>
                </a:lnTo>
                <a:cubicBezTo>
                  <a:pt x="941" y="280362"/>
                  <a:pt x="1258" y="261505"/>
                  <a:pt x="2823" y="242732"/>
                </a:cubicBezTo>
                <a:cubicBezTo>
                  <a:pt x="3145" y="238867"/>
                  <a:pt x="5007" y="235269"/>
                  <a:pt x="5645" y="231443"/>
                </a:cubicBezTo>
                <a:cubicBezTo>
                  <a:pt x="6892" y="223962"/>
                  <a:pt x="6878" y="216281"/>
                  <a:pt x="8467" y="208865"/>
                </a:cubicBezTo>
                <a:cubicBezTo>
                  <a:pt x="9714" y="203047"/>
                  <a:pt x="12230" y="197576"/>
                  <a:pt x="14112" y="191932"/>
                </a:cubicBezTo>
                <a:cubicBezTo>
                  <a:pt x="15053" y="189110"/>
                  <a:pt x="15284" y="185940"/>
                  <a:pt x="16934" y="183465"/>
                </a:cubicBezTo>
                <a:lnTo>
                  <a:pt x="22578" y="174999"/>
                </a:lnTo>
                <a:cubicBezTo>
                  <a:pt x="27214" y="156455"/>
                  <a:pt x="22382" y="170404"/>
                  <a:pt x="31045" y="155243"/>
                </a:cubicBezTo>
                <a:cubicBezTo>
                  <a:pt x="33132" y="151590"/>
                  <a:pt x="35032" y="147821"/>
                  <a:pt x="36689" y="143954"/>
                </a:cubicBezTo>
                <a:cubicBezTo>
                  <a:pt x="37861" y="141220"/>
                  <a:pt x="37981" y="138039"/>
                  <a:pt x="39512" y="135488"/>
                </a:cubicBezTo>
                <a:cubicBezTo>
                  <a:pt x="40881" y="133206"/>
                  <a:pt x="43453" y="131887"/>
                  <a:pt x="45156" y="129843"/>
                </a:cubicBezTo>
                <a:cubicBezTo>
                  <a:pt x="48167" y="126229"/>
                  <a:pt x="50889" y="122382"/>
                  <a:pt x="53623" y="118554"/>
                </a:cubicBezTo>
                <a:cubicBezTo>
                  <a:pt x="55594" y="115794"/>
                  <a:pt x="57148" y="112736"/>
                  <a:pt x="59267" y="110088"/>
                </a:cubicBezTo>
                <a:cubicBezTo>
                  <a:pt x="60929" y="108010"/>
                  <a:pt x="63250" y="106521"/>
                  <a:pt x="64912" y="104443"/>
                </a:cubicBezTo>
                <a:cubicBezTo>
                  <a:pt x="67031" y="101795"/>
                  <a:pt x="68349" y="98552"/>
                  <a:pt x="70556" y="95977"/>
                </a:cubicBezTo>
                <a:cubicBezTo>
                  <a:pt x="74019" y="91936"/>
                  <a:pt x="78082" y="88451"/>
                  <a:pt x="81845" y="84688"/>
                </a:cubicBezTo>
                <a:lnTo>
                  <a:pt x="87489" y="79043"/>
                </a:lnTo>
                <a:cubicBezTo>
                  <a:pt x="89371" y="77161"/>
                  <a:pt x="91658" y="75613"/>
                  <a:pt x="93134" y="73399"/>
                </a:cubicBezTo>
                <a:lnTo>
                  <a:pt x="104423" y="56465"/>
                </a:lnTo>
                <a:cubicBezTo>
                  <a:pt x="106304" y="53643"/>
                  <a:pt x="106849" y="49071"/>
                  <a:pt x="110067" y="47999"/>
                </a:cubicBezTo>
                <a:lnTo>
                  <a:pt x="118534" y="45177"/>
                </a:lnTo>
                <a:cubicBezTo>
                  <a:pt x="131926" y="31785"/>
                  <a:pt x="124775" y="35571"/>
                  <a:pt x="138289" y="31065"/>
                </a:cubicBezTo>
                <a:cubicBezTo>
                  <a:pt x="140171" y="29184"/>
                  <a:pt x="141554" y="26611"/>
                  <a:pt x="143934" y="25421"/>
                </a:cubicBezTo>
                <a:cubicBezTo>
                  <a:pt x="149256" y="22760"/>
                  <a:pt x="160867" y="19777"/>
                  <a:pt x="160867" y="19777"/>
                </a:cubicBezTo>
                <a:cubicBezTo>
                  <a:pt x="172239" y="8405"/>
                  <a:pt x="161318" y="17068"/>
                  <a:pt x="186267" y="11310"/>
                </a:cubicBezTo>
                <a:cubicBezTo>
                  <a:pt x="192064" y="9972"/>
                  <a:pt x="197310" y="6506"/>
                  <a:pt x="203200" y="5665"/>
                </a:cubicBezTo>
                <a:cubicBezTo>
                  <a:pt x="227705" y="2165"/>
                  <a:pt x="216433" y="4148"/>
                  <a:pt x="237067" y="21"/>
                </a:cubicBezTo>
                <a:cubicBezTo>
                  <a:pt x="252668" y="559"/>
                  <a:pt x="304627" y="-2080"/>
                  <a:pt x="333023" y="5665"/>
                </a:cubicBezTo>
                <a:cubicBezTo>
                  <a:pt x="338763" y="7231"/>
                  <a:pt x="344312" y="9428"/>
                  <a:pt x="349956" y="11310"/>
                </a:cubicBezTo>
                <a:lnTo>
                  <a:pt x="375356" y="19777"/>
                </a:lnTo>
                <a:lnTo>
                  <a:pt x="383823" y="22599"/>
                </a:lnTo>
                <a:lnTo>
                  <a:pt x="392289" y="25421"/>
                </a:lnTo>
                <a:cubicBezTo>
                  <a:pt x="395410" y="34780"/>
                  <a:pt x="392137" y="33888"/>
                  <a:pt x="397934" y="33888"/>
                </a:cubicBezTo>
                <a:lnTo>
                  <a:pt x="231423" y="225799"/>
                </a:lnTo>
                <a:lnTo>
                  <a:pt x="0" y="299177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etin kutusu 3"/>
              <p:cNvSpPr txBox="1"/>
              <p:nvPr/>
            </p:nvSpPr>
            <p:spPr>
              <a:xfrm>
                <a:off x="4831842" y="372929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Metin kutusu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842" y="3729298"/>
                <a:ext cx="50942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4847082" y="481289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82" y="4812898"/>
                <a:ext cx="50942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/>
              <p:cNvSpPr txBox="1"/>
              <p:nvPr/>
            </p:nvSpPr>
            <p:spPr>
              <a:xfrm>
                <a:off x="5563172" y="370462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Metin kutusu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72" y="3704628"/>
                <a:ext cx="50942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etin kutusu 18"/>
              <p:cNvSpPr txBox="1"/>
              <p:nvPr/>
            </p:nvSpPr>
            <p:spPr>
              <a:xfrm>
                <a:off x="5652417" y="2042169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Metin kutusu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417" y="2042169"/>
                <a:ext cx="50942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/>
              <p:cNvSpPr txBox="1"/>
              <p:nvPr/>
            </p:nvSpPr>
            <p:spPr>
              <a:xfrm>
                <a:off x="6151245" y="2876687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Metin kutusu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245" y="2876687"/>
                <a:ext cx="509426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/>
              <p:cNvSpPr txBox="1"/>
              <p:nvPr/>
            </p:nvSpPr>
            <p:spPr>
              <a:xfrm>
                <a:off x="6722646" y="1887383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Metin kutusu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646" y="1887383"/>
                <a:ext cx="50942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ol Ayraç 25"/>
          <p:cNvSpPr/>
          <p:nvPr/>
        </p:nvSpPr>
        <p:spPr>
          <a:xfrm>
            <a:off x="4711452" y="4037075"/>
            <a:ext cx="256724" cy="775823"/>
          </a:xfrm>
          <a:prstGeom prst="lef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ol Ayraç 35"/>
          <p:cNvSpPr/>
          <p:nvPr/>
        </p:nvSpPr>
        <p:spPr>
          <a:xfrm rot="12901006">
            <a:off x="6214033" y="3035849"/>
            <a:ext cx="224853" cy="1063167"/>
          </a:xfrm>
          <a:prstGeom prst="lef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Düz Bağlayıcı 2"/>
          <p:cNvCxnSpPr>
            <a:stCxn id="13" idx="0"/>
            <a:endCxn id="4" idx="2"/>
          </p:cNvCxnSpPr>
          <p:nvPr/>
        </p:nvCxnSpPr>
        <p:spPr>
          <a:xfrm flipH="1" flipV="1">
            <a:off x="5086555" y="4037075"/>
            <a:ext cx="15240" cy="7758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Düz Bağlayıcı 37"/>
          <p:cNvCxnSpPr>
            <a:stCxn id="4" idx="2"/>
          </p:cNvCxnSpPr>
          <p:nvPr/>
        </p:nvCxnSpPr>
        <p:spPr>
          <a:xfrm flipV="1">
            <a:off x="5086555" y="3759376"/>
            <a:ext cx="638988" cy="2776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Düz Bağlayıcı 40"/>
          <p:cNvCxnSpPr>
            <a:endCxn id="58" idx="38"/>
          </p:cNvCxnSpPr>
          <p:nvPr/>
        </p:nvCxnSpPr>
        <p:spPr>
          <a:xfrm flipV="1">
            <a:off x="5749735" y="3008489"/>
            <a:ext cx="502898" cy="7511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Düz Bağlayıcı 42"/>
          <p:cNvCxnSpPr/>
          <p:nvPr/>
        </p:nvCxnSpPr>
        <p:spPr>
          <a:xfrm flipH="1" flipV="1">
            <a:off x="6177546" y="2254706"/>
            <a:ext cx="75087" cy="7448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Düz Bağlayıcı 46"/>
          <p:cNvCxnSpPr/>
          <p:nvPr/>
        </p:nvCxnSpPr>
        <p:spPr>
          <a:xfrm flipV="1">
            <a:off x="6188144" y="2083429"/>
            <a:ext cx="682048" cy="18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etin kutusu 27"/>
          <p:cNvSpPr txBox="1"/>
          <p:nvPr/>
        </p:nvSpPr>
        <p:spPr>
          <a:xfrm>
            <a:off x="821094" y="634482"/>
            <a:ext cx="572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Local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Formulation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29" name="Metin kutusu 28"/>
          <p:cNvSpPr txBox="1"/>
          <p:nvPr/>
        </p:nvSpPr>
        <p:spPr>
          <a:xfrm flipH="1">
            <a:off x="821094" y="1075678"/>
            <a:ext cx="408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accent5"/>
                </a:solidFill>
              </a:rPr>
              <a:t>Bond-</a:t>
            </a:r>
            <a:r>
              <a:rPr lang="tr-TR" dirty="0" err="1" smtClean="0">
                <a:solidFill>
                  <a:schemeClr val="accent5"/>
                </a:solidFill>
              </a:rPr>
              <a:t>Residue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2" name="Serbest Form 31"/>
          <p:cNvSpPr/>
          <p:nvPr/>
        </p:nvSpPr>
        <p:spPr>
          <a:xfrm rot="194165">
            <a:off x="4644390" y="4011930"/>
            <a:ext cx="144780" cy="308610"/>
          </a:xfrm>
          <a:custGeom>
            <a:avLst/>
            <a:gdLst>
              <a:gd name="connsiteX0" fmla="*/ 26670 w 144780"/>
              <a:gd name="connsiteY0" fmla="*/ 0 h 308610"/>
              <a:gd name="connsiteX1" fmla="*/ 26670 w 144780"/>
              <a:gd name="connsiteY1" fmla="*/ 0 h 308610"/>
              <a:gd name="connsiteX2" fmla="*/ 7620 w 144780"/>
              <a:gd name="connsiteY2" fmla="*/ 53340 h 308610"/>
              <a:gd name="connsiteX3" fmla="*/ 0 w 144780"/>
              <a:gd name="connsiteY3" fmla="*/ 83820 h 308610"/>
              <a:gd name="connsiteX4" fmla="*/ 3810 w 144780"/>
              <a:gd name="connsiteY4" fmla="*/ 175260 h 308610"/>
              <a:gd name="connsiteX5" fmla="*/ 11430 w 144780"/>
              <a:gd name="connsiteY5" fmla="*/ 201930 h 308610"/>
              <a:gd name="connsiteX6" fmla="*/ 22860 w 144780"/>
              <a:gd name="connsiteY6" fmla="*/ 228600 h 308610"/>
              <a:gd name="connsiteX7" fmla="*/ 26670 w 144780"/>
              <a:gd name="connsiteY7" fmla="*/ 243840 h 308610"/>
              <a:gd name="connsiteX8" fmla="*/ 38100 w 144780"/>
              <a:gd name="connsiteY8" fmla="*/ 251460 h 308610"/>
              <a:gd name="connsiteX9" fmla="*/ 60960 w 144780"/>
              <a:gd name="connsiteY9" fmla="*/ 266700 h 308610"/>
              <a:gd name="connsiteX10" fmla="*/ 68580 w 144780"/>
              <a:gd name="connsiteY10" fmla="*/ 278130 h 308610"/>
              <a:gd name="connsiteX11" fmla="*/ 91440 w 144780"/>
              <a:gd name="connsiteY11" fmla="*/ 289560 h 308610"/>
              <a:gd name="connsiteX12" fmla="*/ 102870 w 144780"/>
              <a:gd name="connsiteY12" fmla="*/ 297180 h 308610"/>
              <a:gd name="connsiteX13" fmla="*/ 125730 w 144780"/>
              <a:gd name="connsiteY13" fmla="*/ 304800 h 308610"/>
              <a:gd name="connsiteX14" fmla="*/ 144780 w 144780"/>
              <a:gd name="connsiteY14" fmla="*/ 308610 h 308610"/>
              <a:gd name="connsiteX15" fmla="*/ 125730 w 144780"/>
              <a:gd name="connsiteY15" fmla="*/ 148590 h 308610"/>
              <a:gd name="connsiteX16" fmla="*/ 26670 w 144780"/>
              <a:gd name="connsiteY16" fmla="*/ 0 h 30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4780" h="308610">
                <a:moveTo>
                  <a:pt x="26670" y="0"/>
                </a:moveTo>
                <a:lnTo>
                  <a:pt x="26670" y="0"/>
                </a:lnTo>
                <a:cubicBezTo>
                  <a:pt x="23617" y="8142"/>
                  <a:pt x="10383" y="42289"/>
                  <a:pt x="7620" y="53340"/>
                </a:cubicBezTo>
                <a:lnTo>
                  <a:pt x="0" y="83820"/>
                </a:lnTo>
                <a:cubicBezTo>
                  <a:pt x="1270" y="114300"/>
                  <a:pt x="1637" y="144831"/>
                  <a:pt x="3810" y="175260"/>
                </a:cubicBezTo>
                <a:cubicBezTo>
                  <a:pt x="4377" y="183200"/>
                  <a:pt x="9198" y="194119"/>
                  <a:pt x="11430" y="201930"/>
                </a:cubicBezTo>
                <a:cubicBezTo>
                  <a:pt x="17581" y="223458"/>
                  <a:pt x="11260" y="211200"/>
                  <a:pt x="22860" y="228600"/>
                </a:cubicBezTo>
                <a:cubicBezTo>
                  <a:pt x="24130" y="233680"/>
                  <a:pt x="23765" y="239483"/>
                  <a:pt x="26670" y="243840"/>
                </a:cubicBezTo>
                <a:cubicBezTo>
                  <a:pt x="29210" y="247650"/>
                  <a:pt x="34582" y="248529"/>
                  <a:pt x="38100" y="251460"/>
                </a:cubicBezTo>
                <a:cubicBezTo>
                  <a:pt x="57126" y="267315"/>
                  <a:pt x="40873" y="260004"/>
                  <a:pt x="60960" y="266700"/>
                </a:cubicBezTo>
                <a:cubicBezTo>
                  <a:pt x="63500" y="270510"/>
                  <a:pt x="65342" y="274892"/>
                  <a:pt x="68580" y="278130"/>
                </a:cubicBezTo>
                <a:cubicBezTo>
                  <a:pt x="79499" y="289049"/>
                  <a:pt x="79045" y="283362"/>
                  <a:pt x="91440" y="289560"/>
                </a:cubicBezTo>
                <a:cubicBezTo>
                  <a:pt x="95536" y="291608"/>
                  <a:pt x="98686" y="295320"/>
                  <a:pt x="102870" y="297180"/>
                </a:cubicBezTo>
                <a:cubicBezTo>
                  <a:pt x="110210" y="300442"/>
                  <a:pt x="117854" y="303225"/>
                  <a:pt x="125730" y="304800"/>
                </a:cubicBezTo>
                <a:lnTo>
                  <a:pt x="144780" y="308610"/>
                </a:lnTo>
                <a:lnTo>
                  <a:pt x="125730" y="148590"/>
                </a:lnTo>
                <a:lnTo>
                  <a:pt x="26670" y="0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Metin kutusu 33"/>
              <p:cNvSpPr txBox="1"/>
              <p:nvPr/>
            </p:nvSpPr>
            <p:spPr>
              <a:xfrm>
                <a:off x="4395800" y="4058513"/>
                <a:ext cx="2453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tr-TR" b="0" dirty="0" smtClean="0">
                  <a:solidFill>
                    <a:srgbClr val="FFC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Metin kutusu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800" y="4058513"/>
                <a:ext cx="245324" cy="215444"/>
              </a:xfrm>
              <a:prstGeom prst="rect">
                <a:avLst/>
              </a:prstGeom>
              <a:blipFill>
                <a:blip r:embed="rId9"/>
                <a:stretch>
                  <a:fillRect l="-25000" r="-500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Metin kutusu 39"/>
              <p:cNvSpPr txBox="1"/>
              <p:nvPr/>
            </p:nvSpPr>
            <p:spPr>
              <a:xfrm flipH="1">
                <a:off x="3890871" y="4238653"/>
                <a:ext cx="337573" cy="372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  <m:sup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𝐶𝐴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0" name="Metin kutusu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90871" y="4238653"/>
                <a:ext cx="337573" cy="372666"/>
              </a:xfrm>
              <a:prstGeom prst="rect">
                <a:avLst/>
              </a:prstGeom>
              <a:blipFill>
                <a:blip r:embed="rId10"/>
                <a:stretch>
                  <a:fillRect r="-105357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Metin kutusu 41"/>
              <p:cNvSpPr txBox="1"/>
              <p:nvPr/>
            </p:nvSpPr>
            <p:spPr>
              <a:xfrm>
                <a:off x="5021955" y="4117408"/>
                <a:ext cx="693973" cy="312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  <m:sup>
                          <m: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𝑁𝐶𝐴𝐶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Metin kutusu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55" y="4117408"/>
                <a:ext cx="693973" cy="3129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Metin kutusu 43"/>
              <p:cNvSpPr txBox="1"/>
              <p:nvPr/>
            </p:nvSpPr>
            <p:spPr>
              <a:xfrm>
                <a:off x="5414598" y="3150012"/>
                <a:ext cx="691279" cy="312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  <m:sup>
                          <m: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𝐶𝐴𝐶𝑁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Metin kutusu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98" y="3150012"/>
                <a:ext cx="691279" cy="3129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Metin kutusu 44"/>
              <p:cNvSpPr txBox="1"/>
              <p:nvPr/>
            </p:nvSpPr>
            <p:spPr>
              <a:xfrm flipH="1">
                <a:off x="4863100" y="2999582"/>
                <a:ext cx="337573" cy="372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  <m:sup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𝐶𝐴</m:t>
                          </m:r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5" name="Metin kutusu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863100" y="2999582"/>
                <a:ext cx="337573" cy="372666"/>
              </a:xfrm>
              <a:prstGeom prst="rect">
                <a:avLst/>
              </a:prstGeom>
              <a:blipFill>
                <a:blip r:embed="rId13"/>
                <a:stretch>
                  <a:fillRect r="-100000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Metin kutusu 45"/>
              <p:cNvSpPr txBox="1"/>
              <p:nvPr/>
            </p:nvSpPr>
            <p:spPr>
              <a:xfrm flipH="1">
                <a:off x="6441795" y="3609482"/>
                <a:ext cx="337573" cy="372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  <m:sup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6" name="Metin kutusu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41795" y="3609482"/>
                <a:ext cx="337573" cy="372666"/>
              </a:xfrm>
              <a:prstGeom prst="rect">
                <a:avLst/>
              </a:prstGeom>
              <a:blipFill>
                <a:blip r:embed="rId14"/>
                <a:stretch>
                  <a:fillRect r="-74545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/>
          <p:cNvSpPr/>
          <p:nvPr/>
        </p:nvSpPr>
        <p:spPr>
          <a:xfrm>
            <a:off x="5406049" y="1289504"/>
            <a:ext cx="2237950" cy="2127776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rbest Form 4"/>
          <p:cNvSpPr/>
          <p:nvPr/>
        </p:nvSpPr>
        <p:spPr>
          <a:xfrm>
            <a:off x="6189345" y="2253615"/>
            <a:ext cx="124401" cy="150495"/>
          </a:xfrm>
          <a:custGeom>
            <a:avLst/>
            <a:gdLst>
              <a:gd name="connsiteX0" fmla="*/ 121920 w 124401"/>
              <a:gd name="connsiteY0" fmla="*/ 0 h 150495"/>
              <a:gd name="connsiteX1" fmla="*/ 121920 w 124401"/>
              <a:gd name="connsiteY1" fmla="*/ 0 h 150495"/>
              <a:gd name="connsiteX2" fmla="*/ 121920 w 124401"/>
              <a:gd name="connsiteY2" fmla="*/ 59055 h 150495"/>
              <a:gd name="connsiteX3" fmla="*/ 112395 w 124401"/>
              <a:gd name="connsiteY3" fmla="*/ 74295 h 150495"/>
              <a:gd name="connsiteX4" fmla="*/ 102870 w 124401"/>
              <a:gd name="connsiteY4" fmla="*/ 87630 h 150495"/>
              <a:gd name="connsiteX5" fmla="*/ 95250 w 124401"/>
              <a:gd name="connsiteY5" fmla="*/ 93345 h 150495"/>
              <a:gd name="connsiteX6" fmla="*/ 83820 w 124401"/>
              <a:gd name="connsiteY6" fmla="*/ 112395 h 150495"/>
              <a:gd name="connsiteX7" fmla="*/ 78105 w 124401"/>
              <a:gd name="connsiteY7" fmla="*/ 118110 h 150495"/>
              <a:gd name="connsiteX8" fmla="*/ 72390 w 124401"/>
              <a:gd name="connsiteY8" fmla="*/ 125730 h 150495"/>
              <a:gd name="connsiteX9" fmla="*/ 66675 w 124401"/>
              <a:gd name="connsiteY9" fmla="*/ 129540 h 150495"/>
              <a:gd name="connsiteX10" fmla="*/ 55245 w 124401"/>
              <a:gd name="connsiteY10" fmla="*/ 139065 h 150495"/>
              <a:gd name="connsiteX11" fmla="*/ 49530 w 124401"/>
              <a:gd name="connsiteY11" fmla="*/ 140970 h 150495"/>
              <a:gd name="connsiteX12" fmla="*/ 32385 w 124401"/>
              <a:gd name="connsiteY12" fmla="*/ 148590 h 150495"/>
              <a:gd name="connsiteX13" fmla="*/ 19050 w 124401"/>
              <a:gd name="connsiteY13" fmla="*/ 150495 h 150495"/>
              <a:gd name="connsiteX14" fmla="*/ 0 w 124401"/>
              <a:gd name="connsiteY14" fmla="*/ 28575 h 150495"/>
              <a:gd name="connsiteX15" fmla="*/ 121920 w 124401"/>
              <a:gd name="connsiteY15" fmla="*/ 0 h 15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4401" h="150495">
                <a:moveTo>
                  <a:pt x="121920" y="0"/>
                </a:moveTo>
                <a:lnTo>
                  <a:pt x="121920" y="0"/>
                </a:lnTo>
                <a:cubicBezTo>
                  <a:pt x="124697" y="24994"/>
                  <a:pt x="125721" y="26114"/>
                  <a:pt x="121920" y="59055"/>
                </a:cubicBezTo>
                <a:cubicBezTo>
                  <a:pt x="121427" y="63325"/>
                  <a:pt x="114518" y="71323"/>
                  <a:pt x="112395" y="74295"/>
                </a:cubicBezTo>
                <a:cubicBezTo>
                  <a:pt x="109691" y="78081"/>
                  <a:pt x="105983" y="84517"/>
                  <a:pt x="102870" y="87630"/>
                </a:cubicBezTo>
                <a:cubicBezTo>
                  <a:pt x="100625" y="89875"/>
                  <a:pt x="97790" y="91440"/>
                  <a:pt x="95250" y="93345"/>
                </a:cubicBezTo>
                <a:cubicBezTo>
                  <a:pt x="92244" y="99358"/>
                  <a:pt x="88418" y="107797"/>
                  <a:pt x="83820" y="112395"/>
                </a:cubicBezTo>
                <a:cubicBezTo>
                  <a:pt x="81915" y="114300"/>
                  <a:pt x="79858" y="116065"/>
                  <a:pt x="78105" y="118110"/>
                </a:cubicBezTo>
                <a:cubicBezTo>
                  <a:pt x="76039" y="120521"/>
                  <a:pt x="74635" y="123485"/>
                  <a:pt x="72390" y="125730"/>
                </a:cubicBezTo>
                <a:cubicBezTo>
                  <a:pt x="70771" y="127349"/>
                  <a:pt x="68434" y="128074"/>
                  <a:pt x="66675" y="129540"/>
                </a:cubicBezTo>
                <a:cubicBezTo>
                  <a:pt x="60355" y="134806"/>
                  <a:pt x="62340" y="135518"/>
                  <a:pt x="55245" y="139065"/>
                </a:cubicBezTo>
                <a:cubicBezTo>
                  <a:pt x="53449" y="139963"/>
                  <a:pt x="51326" y="140072"/>
                  <a:pt x="49530" y="140970"/>
                </a:cubicBezTo>
                <a:cubicBezTo>
                  <a:pt x="40383" y="145544"/>
                  <a:pt x="46146" y="146624"/>
                  <a:pt x="32385" y="148590"/>
                </a:cubicBezTo>
                <a:lnTo>
                  <a:pt x="19050" y="150495"/>
                </a:lnTo>
                <a:lnTo>
                  <a:pt x="0" y="28575"/>
                </a:lnTo>
                <a:lnTo>
                  <a:pt x="121920" y="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etin kutusu 3"/>
              <p:cNvSpPr txBox="1"/>
              <p:nvPr/>
            </p:nvSpPr>
            <p:spPr>
              <a:xfrm>
                <a:off x="4831842" y="372929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Metin kutusu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842" y="3729298"/>
                <a:ext cx="50942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4847082" y="481289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82" y="4812898"/>
                <a:ext cx="50942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/>
              <p:cNvSpPr txBox="1"/>
              <p:nvPr/>
            </p:nvSpPr>
            <p:spPr>
              <a:xfrm>
                <a:off x="5563172" y="370462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Metin kutusu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72" y="3704628"/>
                <a:ext cx="50942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etin kutusu 18"/>
              <p:cNvSpPr txBox="1"/>
              <p:nvPr/>
            </p:nvSpPr>
            <p:spPr>
              <a:xfrm>
                <a:off x="5652417" y="2042169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Metin kutusu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417" y="2042169"/>
                <a:ext cx="50942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/>
              <p:cNvSpPr txBox="1"/>
              <p:nvPr/>
            </p:nvSpPr>
            <p:spPr>
              <a:xfrm>
                <a:off x="6151245" y="2876687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Metin kutusu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245" y="2876687"/>
                <a:ext cx="509426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/>
              <p:cNvSpPr txBox="1"/>
              <p:nvPr/>
            </p:nvSpPr>
            <p:spPr>
              <a:xfrm>
                <a:off x="6722646" y="1887383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Metin kutusu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646" y="1887383"/>
                <a:ext cx="50942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Düz Bağlayıcı 2"/>
          <p:cNvCxnSpPr>
            <a:stCxn id="13" idx="0"/>
            <a:endCxn id="4" idx="2"/>
          </p:cNvCxnSpPr>
          <p:nvPr/>
        </p:nvCxnSpPr>
        <p:spPr>
          <a:xfrm flipH="1" flipV="1">
            <a:off x="5086555" y="4037075"/>
            <a:ext cx="15240" cy="7758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Düz Bağlayıcı 37"/>
          <p:cNvCxnSpPr>
            <a:stCxn id="4" idx="2"/>
          </p:cNvCxnSpPr>
          <p:nvPr/>
        </p:nvCxnSpPr>
        <p:spPr>
          <a:xfrm flipV="1">
            <a:off x="5086555" y="3759376"/>
            <a:ext cx="638988" cy="2776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Düz Bağlayıcı 40"/>
          <p:cNvCxnSpPr>
            <a:endCxn id="58" idx="38"/>
          </p:cNvCxnSpPr>
          <p:nvPr/>
        </p:nvCxnSpPr>
        <p:spPr>
          <a:xfrm flipV="1">
            <a:off x="5749735" y="3008489"/>
            <a:ext cx="502898" cy="7511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Düz Bağlayıcı 42"/>
          <p:cNvCxnSpPr/>
          <p:nvPr/>
        </p:nvCxnSpPr>
        <p:spPr>
          <a:xfrm flipH="1" flipV="1">
            <a:off x="6177546" y="2254706"/>
            <a:ext cx="75087" cy="7448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Düz Bağlayıcı 46"/>
          <p:cNvCxnSpPr/>
          <p:nvPr/>
        </p:nvCxnSpPr>
        <p:spPr>
          <a:xfrm flipV="1">
            <a:off x="6188144" y="2083429"/>
            <a:ext cx="682048" cy="18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etin kutusu 27"/>
          <p:cNvSpPr txBox="1"/>
          <p:nvPr/>
        </p:nvSpPr>
        <p:spPr>
          <a:xfrm>
            <a:off x="821094" y="634482"/>
            <a:ext cx="572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Local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Formulation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29" name="Metin kutusu 28"/>
          <p:cNvSpPr txBox="1"/>
          <p:nvPr/>
        </p:nvSpPr>
        <p:spPr>
          <a:xfrm flipH="1">
            <a:off x="821094" y="1075678"/>
            <a:ext cx="408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Last</a:t>
            </a:r>
            <a:r>
              <a:rPr lang="tr-TR" dirty="0" smtClean="0">
                <a:solidFill>
                  <a:schemeClr val="accent5"/>
                </a:solidFill>
              </a:rPr>
              <a:t> Bond-</a:t>
            </a:r>
            <a:r>
              <a:rPr lang="tr-TR" dirty="0" err="1" smtClean="0">
                <a:solidFill>
                  <a:schemeClr val="accent5"/>
                </a:solidFill>
              </a:rPr>
              <a:t>Residue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0" name="Sol Ayraç 39"/>
          <p:cNvSpPr/>
          <p:nvPr/>
        </p:nvSpPr>
        <p:spPr>
          <a:xfrm rot="4325575">
            <a:off x="6375494" y="1511309"/>
            <a:ext cx="183692" cy="784357"/>
          </a:xfrm>
          <a:prstGeom prst="lef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Metin kutusu 44"/>
              <p:cNvSpPr txBox="1"/>
              <p:nvPr/>
            </p:nvSpPr>
            <p:spPr>
              <a:xfrm flipH="1">
                <a:off x="6950955" y="2387037"/>
                <a:ext cx="337573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𝐶𝐴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5" name="Metin kutusu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50955" y="2387037"/>
                <a:ext cx="337573" cy="381515"/>
              </a:xfrm>
              <a:prstGeom prst="rect">
                <a:avLst/>
              </a:prstGeom>
              <a:blipFill>
                <a:blip r:embed="rId9"/>
                <a:stretch>
                  <a:fillRect r="-105357"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Metin kutusu 45"/>
              <p:cNvSpPr txBox="1"/>
              <p:nvPr/>
            </p:nvSpPr>
            <p:spPr>
              <a:xfrm flipH="1">
                <a:off x="6105671" y="1342790"/>
                <a:ext cx="337573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𝐶𝐴</m:t>
                          </m:r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6" name="Metin kutusu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05671" y="1342790"/>
                <a:ext cx="337573" cy="381515"/>
              </a:xfrm>
              <a:prstGeom prst="rect">
                <a:avLst/>
              </a:prstGeom>
              <a:blipFill>
                <a:blip r:embed="rId10"/>
                <a:stretch>
                  <a:fillRect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Metin kutusu 47"/>
              <p:cNvSpPr txBox="1"/>
              <p:nvPr/>
            </p:nvSpPr>
            <p:spPr>
              <a:xfrm>
                <a:off x="6190835" y="2278784"/>
                <a:ext cx="693972" cy="313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  <m:sup>
                          <m: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𝑁𝐶𝐴𝐶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Metin kutusu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835" y="2278784"/>
                <a:ext cx="693972" cy="3134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ol Ayraç 48"/>
          <p:cNvSpPr/>
          <p:nvPr/>
        </p:nvSpPr>
        <p:spPr>
          <a:xfrm rot="10382633">
            <a:off x="6695370" y="2214324"/>
            <a:ext cx="263198" cy="793859"/>
          </a:xfrm>
          <a:prstGeom prst="lef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9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 4"/>
          <p:cNvGrpSpPr/>
          <p:nvPr/>
        </p:nvGrpSpPr>
        <p:grpSpPr>
          <a:xfrm>
            <a:off x="3710198" y="1289504"/>
            <a:ext cx="3933801" cy="4147522"/>
            <a:chOff x="3710198" y="1289504"/>
            <a:chExt cx="3933801" cy="4147522"/>
          </a:xfrm>
        </p:grpSpPr>
        <p:sp>
          <p:nvSpPr>
            <p:cNvPr id="42" name="Oval 41"/>
            <p:cNvSpPr/>
            <p:nvPr/>
          </p:nvSpPr>
          <p:spPr>
            <a:xfrm>
              <a:off x="3710198" y="2545992"/>
              <a:ext cx="3629609" cy="2891034"/>
            </a:xfrm>
            <a:prstGeom prst="ellipse">
              <a:avLst/>
            </a:prstGeom>
            <a:solidFill>
              <a:srgbClr val="5B9BD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406049" y="1289504"/>
              <a:ext cx="2237950" cy="212777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Metin kutusu 3"/>
                <p:cNvSpPr txBox="1"/>
                <p:nvPr/>
              </p:nvSpPr>
              <p:spPr>
                <a:xfrm>
                  <a:off x="4831842" y="3729298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Metin kutusu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842" y="3729298"/>
                  <a:ext cx="509426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Metin kutusu 12"/>
                <p:cNvSpPr txBox="1"/>
                <p:nvPr/>
              </p:nvSpPr>
              <p:spPr>
                <a:xfrm>
                  <a:off x="4847082" y="4812898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Metin kutusu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082" y="4812898"/>
                  <a:ext cx="509426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Metin kutusu 13"/>
                <p:cNvSpPr txBox="1"/>
                <p:nvPr/>
              </p:nvSpPr>
              <p:spPr>
                <a:xfrm>
                  <a:off x="5563172" y="3704628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Metin kutusu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172" y="3704628"/>
                  <a:ext cx="509426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Metin kutusu 18"/>
                <p:cNvSpPr txBox="1"/>
                <p:nvPr/>
              </p:nvSpPr>
              <p:spPr>
                <a:xfrm>
                  <a:off x="5652417" y="2042169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Metin kutusu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2417" y="2042169"/>
                  <a:ext cx="509426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Metin kutusu 19"/>
                <p:cNvSpPr txBox="1"/>
                <p:nvPr/>
              </p:nvSpPr>
              <p:spPr>
                <a:xfrm>
                  <a:off x="6151245" y="2876687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Metin kutusu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245" y="2876687"/>
                  <a:ext cx="509426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Metin kutusu 20"/>
                <p:cNvSpPr txBox="1"/>
                <p:nvPr/>
              </p:nvSpPr>
              <p:spPr>
                <a:xfrm>
                  <a:off x="6722646" y="1887383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Metin kutusu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2646" y="1887383"/>
                  <a:ext cx="509426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Düz Bağlayıcı 2"/>
            <p:cNvCxnSpPr>
              <a:stCxn id="13" idx="0"/>
              <a:endCxn id="4" idx="2"/>
            </p:cNvCxnSpPr>
            <p:nvPr/>
          </p:nvCxnSpPr>
          <p:spPr>
            <a:xfrm flipH="1" flipV="1">
              <a:off x="5086555" y="4037075"/>
              <a:ext cx="15240" cy="7758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Düz Bağlayıcı 37"/>
            <p:cNvCxnSpPr>
              <a:stCxn id="4" idx="2"/>
            </p:cNvCxnSpPr>
            <p:nvPr/>
          </p:nvCxnSpPr>
          <p:spPr>
            <a:xfrm flipV="1">
              <a:off x="5086555" y="3759376"/>
              <a:ext cx="638988" cy="2776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Düz Bağlayıcı 40"/>
            <p:cNvCxnSpPr>
              <a:endCxn id="58" idx="38"/>
            </p:cNvCxnSpPr>
            <p:nvPr/>
          </p:nvCxnSpPr>
          <p:spPr>
            <a:xfrm flipV="1">
              <a:off x="5749735" y="3008489"/>
              <a:ext cx="502898" cy="7511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Düz Bağlayıcı 42"/>
            <p:cNvCxnSpPr/>
            <p:nvPr/>
          </p:nvCxnSpPr>
          <p:spPr>
            <a:xfrm flipH="1" flipV="1">
              <a:off x="6177546" y="2254706"/>
              <a:ext cx="75087" cy="74487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Düz Bağlayıcı 46"/>
            <p:cNvCxnSpPr/>
            <p:nvPr/>
          </p:nvCxnSpPr>
          <p:spPr>
            <a:xfrm flipV="1">
              <a:off x="6188144" y="2083429"/>
              <a:ext cx="682048" cy="18644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Metin kutusu 27"/>
          <p:cNvSpPr txBox="1"/>
          <p:nvPr/>
        </p:nvSpPr>
        <p:spPr>
          <a:xfrm>
            <a:off x="821094" y="634482"/>
            <a:ext cx="572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Glue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Parameters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29" name="Metin kutusu 28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Defined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Between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Neighbouring</a:t>
            </a:r>
            <a:r>
              <a:rPr lang="tr-TR" dirty="0" smtClean="0">
                <a:solidFill>
                  <a:schemeClr val="accent5"/>
                </a:solidFill>
              </a:rPr>
              <a:t> Bond-</a:t>
            </a:r>
            <a:r>
              <a:rPr lang="tr-TR" dirty="0" err="1" smtClean="0">
                <a:solidFill>
                  <a:schemeClr val="accent5"/>
                </a:solidFill>
              </a:rPr>
              <a:t>Residues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7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/>
          <p:cNvSpPr/>
          <p:nvPr/>
        </p:nvSpPr>
        <p:spPr>
          <a:xfrm>
            <a:off x="3710198" y="2545992"/>
            <a:ext cx="3629609" cy="2891034"/>
          </a:xfrm>
          <a:prstGeom prst="ellipse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406049" y="1289504"/>
            <a:ext cx="2237950" cy="2127776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erbest Form 38"/>
          <p:cNvSpPr/>
          <p:nvPr/>
        </p:nvSpPr>
        <p:spPr>
          <a:xfrm>
            <a:off x="5959122" y="2700867"/>
            <a:ext cx="293511" cy="575733"/>
          </a:xfrm>
          <a:custGeom>
            <a:avLst/>
            <a:gdLst>
              <a:gd name="connsiteX0" fmla="*/ 268111 w 293511"/>
              <a:gd name="connsiteY0" fmla="*/ 0 h 575733"/>
              <a:gd name="connsiteX1" fmla="*/ 268111 w 293511"/>
              <a:gd name="connsiteY1" fmla="*/ 0 h 575733"/>
              <a:gd name="connsiteX2" fmla="*/ 174978 w 293511"/>
              <a:gd name="connsiteY2" fmla="*/ 2822 h 575733"/>
              <a:gd name="connsiteX3" fmla="*/ 146756 w 293511"/>
              <a:gd name="connsiteY3" fmla="*/ 8466 h 575733"/>
              <a:gd name="connsiteX4" fmla="*/ 129822 w 293511"/>
              <a:gd name="connsiteY4" fmla="*/ 14111 h 575733"/>
              <a:gd name="connsiteX5" fmla="*/ 121356 w 293511"/>
              <a:gd name="connsiteY5" fmla="*/ 19755 h 575733"/>
              <a:gd name="connsiteX6" fmla="*/ 110067 w 293511"/>
              <a:gd name="connsiteY6" fmla="*/ 22577 h 575733"/>
              <a:gd name="connsiteX7" fmla="*/ 104422 w 293511"/>
              <a:gd name="connsiteY7" fmla="*/ 28222 h 575733"/>
              <a:gd name="connsiteX8" fmla="*/ 95956 w 293511"/>
              <a:gd name="connsiteY8" fmla="*/ 31044 h 575733"/>
              <a:gd name="connsiteX9" fmla="*/ 81845 w 293511"/>
              <a:gd name="connsiteY9" fmla="*/ 39511 h 575733"/>
              <a:gd name="connsiteX10" fmla="*/ 70556 w 293511"/>
              <a:gd name="connsiteY10" fmla="*/ 50800 h 575733"/>
              <a:gd name="connsiteX11" fmla="*/ 59267 w 293511"/>
              <a:gd name="connsiteY11" fmla="*/ 62089 h 575733"/>
              <a:gd name="connsiteX12" fmla="*/ 53622 w 293511"/>
              <a:gd name="connsiteY12" fmla="*/ 67733 h 575733"/>
              <a:gd name="connsiteX13" fmla="*/ 50800 w 293511"/>
              <a:gd name="connsiteY13" fmla="*/ 76200 h 575733"/>
              <a:gd name="connsiteX14" fmla="*/ 39511 w 293511"/>
              <a:gd name="connsiteY14" fmla="*/ 90311 h 575733"/>
              <a:gd name="connsiteX15" fmla="*/ 31045 w 293511"/>
              <a:gd name="connsiteY15" fmla="*/ 115711 h 575733"/>
              <a:gd name="connsiteX16" fmla="*/ 25400 w 293511"/>
              <a:gd name="connsiteY16" fmla="*/ 132644 h 575733"/>
              <a:gd name="connsiteX17" fmla="*/ 22578 w 293511"/>
              <a:gd name="connsiteY17" fmla="*/ 143933 h 575733"/>
              <a:gd name="connsiteX18" fmla="*/ 16934 w 293511"/>
              <a:gd name="connsiteY18" fmla="*/ 163689 h 575733"/>
              <a:gd name="connsiteX19" fmla="*/ 14111 w 293511"/>
              <a:gd name="connsiteY19" fmla="*/ 186266 h 575733"/>
              <a:gd name="connsiteX20" fmla="*/ 5645 w 293511"/>
              <a:gd name="connsiteY20" fmla="*/ 214489 h 575733"/>
              <a:gd name="connsiteX21" fmla="*/ 0 w 293511"/>
              <a:gd name="connsiteY21" fmla="*/ 242711 h 575733"/>
              <a:gd name="connsiteX22" fmla="*/ 2822 w 293511"/>
              <a:gd name="connsiteY22" fmla="*/ 383822 h 575733"/>
              <a:gd name="connsiteX23" fmla="*/ 8467 w 293511"/>
              <a:gd name="connsiteY23" fmla="*/ 400755 h 575733"/>
              <a:gd name="connsiteX24" fmla="*/ 11289 w 293511"/>
              <a:gd name="connsiteY24" fmla="*/ 409222 h 575733"/>
              <a:gd name="connsiteX25" fmla="*/ 16934 w 293511"/>
              <a:gd name="connsiteY25" fmla="*/ 417689 h 575733"/>
              <a:gd name="connsiteX26" fmla="*/ 25400 w 293511"/>
              <a:gd name="connsiteY26" fmla="*/ 443089 h 575733"/>
              <a:gd name="connsiteX27" fmla="*/ 28222 w 293511"/>
              <a:gd name="connsiteY27" fmla="*/ 451555 h 575733"/>
              <a:gd name="connsiteX28" fmla="*/ 33867 w 293511"/>
              <a:gd name="connsiteY28" fmla="*/ 471311 h 575733"/>
              <a:gd name="connsiteX29" fmla="*/ 39511 w 293511"/>
              <a:gd name="connsiteY29" fmla="*/ 482600 h 575733"/>
              <a:gd name="connsiteX30" fmla="*/ 45156 w 293511"/>
              <a:gd name="connsiteY30" fmla="*/ 499533 h 575733"/>
              <a:gd name="connsiteX31" fmla="*/ 47978 w 293511"/>
              <a:gd name="connsiteY31" fmla="*/ 508000 h 575733"/>
              <a:gd name="connsiteX32" fmla="*/ 53622 w 293511"/>
              <a:gd name="connsiteY32" fmla="*/ 516466 h 575733"/>
              <a:gd name="connsiteX33" fmla="*/ 59267 w 293511"/>
              <a:gd name="connsiteY33" fmla="*/ 533400 h 575733"/>
              <a:gd name="connsiteX34" fmla="*/ 81845 w 293511"/>
              <a:gd name="connsiteY34" fmla="*/ 555977 h 575733"/>
              <a:gd name="connsiteX35" fmla="*/ 93134 w 293511"/>
              <a:gd name="connsiteY35" fmla="*/ 567266 h 575733"/>
              <a:gd name="connsiteX36" fmla="*/ 101600 w 293511"/>
              <a:gd name="connsiteY36" fmla="*/ 570089 h 575733"/>
              <a:gd name="connsiteX37" fmla="*/ 115711 w 293511"/>
              <a:gd name="connsiteY37" fmla="*/ 575733 h 575733"/>
              <a:gd name="connsiteX38" fmla="*/ 293511 w 293511"/>
              <a:gd name="connsiteY38" fmla="*/ 307622 h 575733"/>
              <a:gd name="connsiteX39" fmla="*/ 268111 w 293511"/>
              <a:gd name="connsiteY39" fmla="*/ 0 h 57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93511" h="575733">
                <a:moveTo>
                  <a:pt x="268111" y="0"/>
                </a:moveTo>
                <a:lnTo>
                  <a:pt x="268111" y="0"/>
                </a:lnTo>
                <a:cubicBezTo>
                  <a:pt x="237067" y="941"/>
                  <a:pt x="205996" y="1231"/>
                  <a:pt x="174978" y="2822"/>
                </a:cubicBezTo>
                <a:cubicBezTo>
                  <a:pt x="168845" y="3136"/>
                  <a:pt x="153682" y="6388"/>
                  <a:pt x="146756" y="8466"/>
                </a:cubicBezTo>
                <a:cubicBezTo>
                  <a:pt x="141057" y="10176"/>
                  <a:pt x="129822" y="14111"/>
                  <a:pt x="129822" y="14111"/>
                </a:cubicBezTo>
                <a:cubicBezTo>
                  <a:pt x="127000" y="15992"/>
                  <a:pt x="124473" y="18419"/>
                  <a:pt x="121356" y="19755"/>
                </a:cubicBezTo>
                <a:cubicBezTo>
                  <a:pt x="117791" y="21283"/>
                  <a:pt x="113536" y="20842"/>
                  <a:pt x="110067" y="22577"/>
                </a:cubicBezTo>
                <a:cubicBezTo>
                  <a:pt x="107687" y="23767"/>
                  <a:pt x="106704" y="26853"/>
                  <a:pt x="104422" y="28222"/>
                </a:cubicBezTo>
                <a:cubicBezTo>
                  <a:pt x="101871" y="29752"/>
                  <a:pt x="98778" y="30103"/>
                  <a:pt x="95956" y="31044"/>
                </a:cubicBezTo>
                <a:cubicBezTo>
                  <a:pt x="75097" y="51903"/>
                  <a:pt x="107491" y="21192"/>
                  <a:pt x="81845" y="39511"/>
                </a:cubicBezTo>
                <a:cubicBezTo>
                  <a:pt x="77515" y="42604"/>
                  <a:pt x="74319" y="47037"/>
                  <a:pt x="70556" y="50800"/>
                </a:cubicBezTo>
                <a:lnTo>
                  <a:pt x="59267" y="62089"/>
                </a:lnTo>
                <a:lnTo>
                  <a:pt x="53622" y="67733"/>
                </a:lnTo>
                <a:cubicBezTo>
                  <a:pt x="52681" y="70555"/>
                  <a:pt x="52130" y="73539"/>
                  <a:pt x="50800" y="76200"/>
                </a:cubicBezTo>
                <a:cubicBezTo>
                  <a:pt x="47240" y="83320"/>
                  <a:pt x="44761" y="85061"/>
                  <a:pt x="39511" y="90311"/>
                </a:cubicBezTo>
                <a:lnTo>
                  <a:pt x="31045" y="115711"/>
                </a:lnTo>
                <a:lnTo>
                  <a:pt x="25400" y="132644"/>
                </a:lnTo>
                <a:cubicBezTo>
                  <a:pt x="24459" y="136407"/>
                  <a:pt x="23643" y="140203"/>
                  <a:pt x="22578" y="143933"/>
                </a:cubicBezTo>
                <a:cubicBezTo>
                  <a:pt x="19894" y="153330"/>
                  <a:pt x="18699" y="153099"/>
                  <a:pt x="16934" y="163689"/>
                </a:cubicBezTo>
                <a:cubicBezTo>
                  <a:pt x="15687" y="171170"/>
                  <a:pt x="15700" y="178850"/>
                  <a:pt x="14111" y="186266"/>
                </a:cubicBezTo>
                <a:cubicBezTo>
                  <a:pt x="5272" y="227515"/>
                  <a:pt x="11193" y="183976"/>
                  <a:pt x="5645" y="214489"/>
                </a:cubicBezTo>
                <a:cubicBezTo>
                  <a:pt x="456" y="243025"/>
                  <a:pt x="5795" y="225323"/>
                  <a:pt x="0" y="242711"/>
                </a:cubicBezTo>
                <a:cubicBezTo>
                  <a:pt x="941" y="289748"/>
                  <a:pt x="305" y="336843"/>
                  <a:pt x="2822" y="383822"/>
                </a:cubicBezTo>
                <a:cubicBezTo>
                  <a:pt x="3140" y="389763"/>
                  <a:pt x="6585" y="395111"/>
                  <a:pt x="8467" y="400755"/>
                </a:cubicBezTo>
                <a:cubicBezTo>
                  <a:pt x="9408" y="403577"/>
                  <a:pt x="9639" y="406747"/>
                  <a:pt x="11289" y="409222"/>
                </a:cubicBezTo>
                <a:lnTo>
                  <a:pt x="16934" y="417689"/>
                </a:lnTo>
                <a:lnTo>
                  <a:pt x="25400" y="443089"/>
                </a:lnTo>
                <a:cubicBezTo>
                  <a:pt x="26341" y="445911"/>
                  <a:pt x="27500" y="448669"/>
                  <a:pt x="28222" y="451555"/>
                </a:cubicBezTo>
                <a:cubicBezTo>
                  <a:pt x="29653" y="457279"/>
                  <a:pt x="31439" y="465646"/>
                  <a:pt x="33867" y="471311"/>
                </a:cubicBezTo>
                <a:cubicBezTo>
                  <a:pt x="35524" y="475178"/>
                  <a:pt x="37949" y="478694"/>
                  <a:pt x="39511" y="482600"/>
                </a:cubicBezTo>
                <a:cubicBezTo>
                  <a:pt x="41721" y="488124"/>
                  <a:pt x="43274" y="493889"/>
                  <a:pt x="45156" y="499533"/>
                </a:cubicBezTo>
                <a:cubicBezTo>
                  <a:pt x="46097" y="502355"/>
                  <a:pt x="46328" y="505525"/>
                  <a:pt x="47978" y="508000"/>
                </a:cubicBezTo>
                <a:cubicBezTo>
                  <a:pt x="49859" y="510822"/>
                  <a:pt x="52245" y="513367"/>
                  <a:pt x="53622" y="516466"/>
                </a:cubicBezTo>
                <a:cubicBezTo>
                  <a:pt x="56039" y="521903"/>
                  <a:pt x="55060" y="529193"/>
                  <a:pt x="59267" y="533400"/>
                </a:cubicBezTo>
                <a:lnTo>
                  <a:pt x="81845" y="555977"/>
                </a:lnTo>
                <a:lnTo>
                  <a:pt x="93134" y="567266"/>
                </a:lnTo>
                <a:cubicBezTo>
                  <a:pt x="95956" y="568207"/>
                  <a:pt x="98740" y="569272"/>
                  <a:pt x="101600" y="570089"/>
                </a:cubicBezTo>
                <a:cubicBezTo>
                  <a:pt x="114810" y="573864"/>
                  <a:pt x="109930" y="569952"/>
                  <a:pt x="115711" y="575733"/>
                </a:cubicBezTo>
                <a:lnTo>
                  <a:pt x="293511" y="307622"/>
                </a:lnTo>
                <a:lnTo>
                  <a:pt x="268111" y="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etin kutusu 3"/>
              <p:cNvSpPr txBox="1"/>
              <p:nvPr/>
            </p:nvSpPr>
            <p:spPr>
              <a:xfrm>
                <a:off x="4831842" y="372929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Metin kutusu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842" y="3729298"/>
                <a:ext cx="50942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4847082" y="481289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82" y="4812898"/>
                <a:ext cx="50942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/>
              <p:cNvSpPr txBox="1"/>
              <p:nvPr/>
            </p:nvSpPr>
            <p:spPr>
              <a:xfrm>
                <a:off x="5563172" y="370462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Metin kutusu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72" y="3704628"/>
                <a:ext cx="50942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etin kutusu 18"/>
              <p:cNvSpPr txBox="1"/>
              <p:nvPr/>
            </p:nvSpPr>
            <p:spPr>
              <a:xfrm>
                <a:off x="5652417" y="2042169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Metin kutusu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417" y="2042169"/>
                <a:ext cx="50942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/>
              <p:cNvSpPr txBox="1"/>
              <p:nvPr/>
            </p:nvSpPr>
            <p:spPr>
              <a:xfrm>
                <a:off x="6151245" y="2876687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Metin kutusu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245" y="2876687"/>
                <a:ext cx="509426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/>
              <p:cNvSpPr txBox="1"/>
              <p:nvPr/>
            </p:nvSpPr>
            <p:spPr>
              <a:xfrm>
                <a:off x="6722646" y="1887383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Metin kutusu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646" y="1887383"/>
                <a:ext cx="50942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Düz Bağlayıcı 2"/>
          <p:cNvCxnSpPr>
            <a:stCxn id="13" idx="0"/>
            <a:endCxn id="4" idx="2"/>
          </p:cNvCxnSpPr>
          <p:nvPr/>
        </p:nvCxnSpPr>
        <p:spPr>
          <a:xfrm flipH="1" flipV="1">
            <a:off x="5086555" y="4037075"/>
            <a:ext cx="15240" cy="7758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Düz Bağlayıcı 37"/>
          <p:cNvCxnSpPr>
            <a:stCxn id="4" idx="2"/>
          </p:cNvCxnSpPr>
          <p:nvPr/>
        </p:nvCxnSpPr>
        <p:spPr>
          <a:xfrm flipV="1">
            <a:off x="5086555" y="3759376"/>
            <a:ext cx="638988" cy="2776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Düz Bağlayıcı 40"/>
          <p:cNvCxnSpPr>
            <a:endCxn id="58" idx="38"/>
          </p:cNvCxnSpPr>
          <p:nvPr/>
        </p:nvCxnSpPr>
        <p:spPr>
          <a:xfrm flipV="1">
            <a:off x="5749735" y="3008489"/>
            <a:ext cx="502898" cy="7511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Düz Bağlayıcı 42"/>
          <p:cNvCxnSpPr/>
          <p:nvPr/>
        </p:nvCxnSpPr>
        <p:spPr>
          <a:xfrm flipH="1" flipV="1">
            <a:off x="6177546" y="2254706"/>
            <a:ext cx="75087" cy="7448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Düz Bağlayıcı 46"/>
          <p:cNvCxnSpPr/>
          <p:nvPr/>
        </p:nvCxnSpPr>
        <p:spPr>
          <a:xfrm flipV="1">
            <a:off x="6188144" y="2083429"/>
            <a:ext cx="682048" cy="18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etin kutusu 27"/>
          <p:cNvSpPr txBox="1"/>
          <p:nvPr/>
        </p:nvSpPr>
        <p:spPr>
          <a:xfrm>
            <a:off x="821094" y="634482"/>
            <a:ext cx="572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Glue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Parameters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Metin kutusu 28"/>
              <p:cNvSpPr txBox="1"/>
              <p:nvPr/>
            </p:nvSpPr>
            <p:spPr>
              <a:xfrm flipH="1">
                <a:off x="821093" y="1075678"/>
                <a:ext cx="5901552" cy="393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tr-TR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CNCA</m:t>
                          </m:r>
                        </m:sup>
                      </m:sSubSup>
                    </m:oMath>
                  </m:oMathPara>
                </a14:m>
                <a:endParaRPr lang="tr-TR" b="0" dirty="0" smtClean="0">
                  <a:solidFill>
                    <a:schemeClr val="accent5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Metin kutusu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21093" y="1075678"/>
                <a:ext cx="5901552" cy="393634"/>
              </a:xfrm>
              <a:prstGeom prst="rect">
                <a:avLst/>
              </a:prstGeom>
              <a:blipFill>
                <a:blip r:embed="rId9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Metin kutusu 39"/>
              <p:cNvSpPr txBox="1"/>
              <p:nvPr/>
            </p:nvSpPr>
            <p:spPr>
              <a:xfrm>
                <a:off x="5416058" y="2597495"/>
                <a:ext cx="689483" cy="312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  <m:sup>
                          <m: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𝐶𝑁𝐶𝐴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Metin kutusu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058" y="2597495"/>
                <a:ext cx="689483" cy="3129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7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/>
          <p:cNvSpPr/>
          <p:nvPr/>
        </p:nvSpPr>
        <p:spPr>
          <a:xfrm>
            <a:off x="3710198" y="2545992"/>
            <a:ext cx="3629609" cy="2891034"/>
          </a:xfrm>
          <a:prstGeom prst="ellipse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kış Çizelgesi: Veri 47"/>
          <p:cNvSpPr/>
          <p:nvPr/>
        </p:nvSpPr>
        <p:spPr>
          <a:xfrm rot="12130367">
            <a:off x="4897872" y="2424139"/>
            <a:ext cx="1366138" cy="1243120"/>
          </a:xfrm>
          <a:prstGeom prst="flowChartInputOutpu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406049" y="1289504"/>
            <a:ext cx="2237950" cy="2127776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etin kutusu 3"/>
              <p:cNvSpPr txBox="1"/>
              <p:nvPr/>
            </p:nvSpPr>
            <p:spPr>
              <a:xfrm>
                <a:off x="4831842" y="372929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Metin kutusu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842" y="3729298"/>
                <a:ext cx="50942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4847082" y="481289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82" y="4812898"/>
                <a:ext cx="50942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/>
              <p:cNvSpPr txBox="1"/>
              <p:nvPr/>
            </p:nvSpPr>
            <p:spPr>
              <a:xfrm>
                <a:off x="5563172" y="370462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Metin kutusu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72" y="3704628"/>
                <a:ext cx="50942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etin kutusu 18"/>
              <p:cNvSpPr txBox="1"/>
              <p:nvPr/>
            </p:nvSpPr>
            <p:spPr>
              <a:xfrm>
                <a:off x="5652417" y="2042169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Metin kutusu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417" y="2042169"/>
                <a:ext cx="50942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/>
              <p:cNvSpPr txBox="1"/>
              <p:nvPr/>
            </p:nvSpPr>
            <p:spPr>
              <a:xfrm>
                <a:off x="6151245" y="2876687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Metin kutusu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245" y="2876687"/>
                <a:ext cx="509426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/>
              <p:cNvSpPr txBox="1"/>
              <p:nvPr/>
            </p:nvSpPr>
            <p:spPr>
              <a:xfrm>
                <a:off x="6722646" y="1887383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Metin kutusu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646" y="1887383"/>
                <a:ext cx="50942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Düz Bağlayıcı 2"/>
          <p:cNvCxnSpPr>
            <a:stCxn id="13" idx="0"/>
            <a:endCxn id="4" idx="2"/>
          </p:cNvCxnSpPr>
          <p:nvPr/>
        </p:nvCxnSpPr>
        <p:spPr>
          <a:xfrm flipH="1" flipV="1">
            <a:off x="5086555" y="4037075"/>
            <a:ext cx="15240" cy="7758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Düz Bağlayıcı 37"/>
          <p:cNvCxnSpPr>
            <a:stCxn id="4" idx="2"/>
          </p:cNvCxnSpPr>
          <p:nvPr/>
        </p:nvCxnSpPr>
        <p:spPr>
          <a:xfrm flipV="1">
            <a:off x="5086555" y="3759376"/>
            <a:ext cx="638988" cy="2776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Düz Bağlayıcı 40"/>
          <p:cNvCxnSpPr>
            <a:endCxn id="58" idx="38"/>
          </p:cNvCxnSpPr>
          <p:nvPr/>
        </p:nvCxnSpPr>
        <p:spPr>
          <a:xfrm flipV="1">
            <a:off x="5749735" y="3008489"/>
            <a:ext cx="502898" cy="7511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Düz Bağlayıcı 42"/>
          <p:cNvCxnSpPr/>
          <p:nvPr/>
        </p:nvCxnSpPr>
        <p:spPr>
          <a:xfrm flipH="1" flipV="1">
            <a:off x="6177546" y="2254706"/>
            <a:ext cx="75087" cy="7448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Düz Bağlayıcı 46"/>
          <p:cNvCxnSpPr/>
          <p:nvPr/>
        </p:nvCxnSpPr>
        <p:spPr>
          <a:xfrm flipV="1">
            <a:off x="6188144" y="2083429"/>
            <a:ext cx="682048" cy="18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etin kutusu 27"/>
          <p:cNvSpPr txBox="1"/>
          <p:nvPr/>
        </p:nvSpPr>
        <p:spPr>
          <a:xfrm>
            <a:off x="821094" y="634482"/>
            <a:ext cx="572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Glue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Parameters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46" name="Akış Çizelgesi: Veri 45"/>
          <p:cNvSpPr/>
          <p:nvPr/>
        </p:nvSpPr>
        <p:spPr>
          <a:xfrm rot="18293463">
            <a:off x="4701239" y="1832519"/>
            <a:ext cx="2114456" cy="1378594"/>
          </a:xfrm>
          <a:prstGeom prst="flowChartInputOutput">
            <a:avLst/>
          </a:prstGeom>
          <a:solidFill>
            <a:srgbClr val="7030A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erbest Form 49"/>
          <p:cNvSpPr/>
          <p:nvPr/>
        </p:nvSpPr>
        <p:spPr>
          <a:xfrm>
            <a:off x="5558790" y="3625215"/>
            <a:ext cx="163830" cy="154305"/>
          </a:xfrm>
          <a:custGeom>
            <a:avLst/>
            <a:gdLst>
              <a:gd name="connsiteX0" fmla="*/ 40005 w 163830"/>
              <a:gd name="connsiteY0" fmla="*/ 0 h 154305"/>
              <a:gd name="connsiteX1" fmla="*/ 40005 w 163830"/>
              <a:gd name="connsiteY1" fmla="*/ 0 h 154305"/>
              <a:gd name="connsiteX2" fmla="*/ 22860 w 163830"/>
              <a:gd name="connsiteY2" fmla="*/ 1905 h 154305"/>
              <a:gd name="connsiteX3" fmla="*/ 20955 w 163830"/>
              <a:gd name="connsiteY3" fmla="*/ 7620 h 154305"/>
              <a:gd name="connsiteX4" fmla="*/ 17145 w 163830"/>
              <a:gd name="connsiteY4" fmla="*/ 13335 h 154305"/>
              <a:gd name="connsiteX5" fmla="*/ 13335 w 163830"/>
              <a:gd name="connsiteY5" fmla="*/ 24765 h 154305"/>
              <a:gd name="connsiteX6" fmla="*/ 9525 w 163830"/>
              <a:gd name="connsiteY6" fmla="*/ 30480 h 154305"/>
              <a:gd name="connsiteX7" fmla="*/ 5715 w 163830"/>
              <a:gd name="connsiteY7" fmla="*/ 41910 h 154305"/>
              <a:gd name="connsiteX8" fmla="*/ 1905 w 163830"/>
              <a:gd name="connsiteY8" fmla="*/ 55245 h 154305"/>
              <a:gd name="connsiteX9" fmla="*/ 0 w 163830"/>
              <a:gd name="connsiteY9" fmla="*/ 70485 h 154305"/>
              <a:gd name="connsiteX10" fmla="*/ 3810 w 163830"/>
              <a:gd name="connsiteY10" fmla="*/ 97155 h 154305"/>
              <a:gd name="connsiteX11" fmla="*/ 163830 w 163830"/>
              <a:gd name="connsiteY11" fmla="*/ 154305 h 154305"/>
              <a:gd name="connsiteX12" fmla="*/ 40005 w 163830"/>
              <a:gd name="connsiteY12" fmla="*/ 0 h 15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3830" h="154305">
                <a:moveTo>
                  <a:pt x="40005" y="0"/>
                </a:moveTo>
                <a:lnTo>
                  <a:pt x="40005" y="0"/>
                </a:lnTo>
                <a:cubicBezTo>
                  <a:pt x="34290" y="635"/>
                  <a:pt x="28199" y="-231"/>
                  <a:pt x="22860" y="1905"/>
                </a:cubicBezTo>
                <a:cubicBezTo>
                  <a:pt x="20996" y="2651"/>
                  <a:pt x="21853" y="5824"/>
                  <a:pt x="20955" y="7620"/>
                </a:cubicBezTo>
                <a:cubicBezTo>
                  <a:pt x="19931" y="9668"/>
                  <a:pt x="18075" y="11243"/>
                  <a:pt x="17145" y="13335"/>
                </a:cubicBezTo>
                <a:cubicBezTo>
                  <a:pt x="15514" y="17005"/>
                  <a:pt x="15563" y="21423"/>
                  <a:pt x="13335" y="24765"/>
                </a:cubicBezTo>
                <a:cubicBezTo>
                  <a:pt x="12065" y="26670"/>
                  <a:pt x="10455" y="28388"/>
                  <a:pt x="9525" y="30480"/>
                </a:cubicBezTo>
                <a:cubicBezTo>
                  <a:pt x="7894" y="34150"/>
                  <a:pt x="6985" y="38100"/>
                  <a:pt x="5715" y="41910"/>
                </a:cubicBezTo>
                <a:cubicBezTo>
                  <a:pt x="4205" y="46440"/>
                  <a:pt x="2702" y="50461"/>
                  <a:pt x="1905" y="55245"/>
                </a:cubicBezTo>
                <a:cubicBezTo>
                  <a:pt x="1063" y="60295"/>
                  <a:pt x="635" y="65405"/>
                  <a:pt x="0" y="70485"/>
                </a:cubicBezTo>
                <a:cubicBezTo>
                  <a:pt x="2023" y="94760"/>
                  <a:pt x="-1515" y="86506"/>
                  <a:pt x="3810" y="97155"/>
                </a:cubicBezTo>
                <a:lnTo>
                  <a:pt x="163830" y="154305"/>
                </a:lnTo>
                <a:lnTo>
                  <a:pt x="40005" y="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Metin kutusu 50"/>
              <p:cNvSpPr txBox="1"/>
              <p:nvPr/>
            </p:nvSpPr>
            <p:spPr>
              <a:xfrm>
                <a:off x="5281260" y="3421171"/>
                <a:ext cx="2485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tr-TR" b="0" dirty="0" smtClean="0">
                  <a:solidFill>
                    <a:srgbClr val="FFC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Metin kutusu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260" y="3421171"/>
                <a:ext cx="248530" cy="215444"/>
              </a:xfrm>
              <a:prstGeom prst="rect">
                <a:avLst/>
              </a:prstGeom>
              <a:blipFill>
                <a:blip r:embed="rId9"/>
                <a:stretch>
                  <a:fillRect l="-9756" r="-243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Metin kutusu 26"/>
              <p:cNvSpPr txBox="1"/>
              <p:nvPr/>
            </p:nvSpPr>
            <p:spPr>
              <a:xfrm flipH="1">
                <a:off x="821093" y="1075678"/>
                <a:ext cx="5901552" cy="369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tr-T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tr-TR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tr-TR" b="0" dirty="0" smtClean="0">
                  <a:solidFill>
                    <a:schemeClr val="accent5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Metin kutusu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21093" y="1075678"/>
                <a:ext cx="5901552" cy="369653"/>
              </a:xfrm>
              <a:prstGeom prst="rect">
                <a:avLst/>
              </a:prstGeom>
              <a:blipFill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3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/>
          <p:cNvSpPr/>
          <p:nvPr/>
        </p:nvSpPr>
        <p:spPr>
          <a:xfrm>
            <a:off x="3710198" y="2545992"/>
            <a:ext cx="3629609" cy="2891034"/>
          </a:xfrm>
          <a:prstGeom prst="ellipse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406049" y="1289504"/>
            <a:ext cx="2237950" cy="2127776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kış Çizelgesi: Veri 51"/>
          <p:cNvSpPr/>
          <p:nvPr/>
        </p:nvSpPr>
        <p:spPr>
          <a:xfrm rot="15825810">
            <a:off x="4342260" y="2315832"/>
            <a:ext cx="2668782" cy="1148695"/>
          </a:xfrm>
          <a:prstGeom prst="flowChartInputOutput">
            <a:avLst/>
          </a:prstGeom>
          <a:solidFill>
            <a:srgbClr val="7030A0">
              <a:alpha val="10196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etin kutusu 3"/>
              <p:cNvSpPr txBox="1"/>
              <p:nvPr/>
            </p:nvSpPr>
            <p:spPr>
              <a:xfrm>
                <a:off x="4831842" y="372929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Metin kutusu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842" y="3729298"/>
                <a:ext cx="50942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4847082" y="481289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82" y="4812898"/>
                <a:ext cx="50942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/>
              <p:cNvSpPr txBox="1"/>
              <p:nvPr/>
            </p:nvSpPr>
            <p:spPr>
              <a:xfrm>
                <a:off x="5563172" y="370462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Metin kutusu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72" y="3704628"/>
                <a:ext cx="50942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etin kutusu 18"/>
              <p:cNvSpPr txBox="1"/>
              <p:nvPr/>
            </p:nvSpPr>
            <p:spPr>
              <a:xfrm>
                <a:off x="5652417" y="2042169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Metin kutusu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417" y="2042169"/>
                <a:ext cx="50942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/>
              <p:cNvSpPr txBox="1"/>
              <p:nvPr/>
            </p:nvSpPr>
            <p:spPr>
              <a:xfrm>
                <a:off x="6151245" y="2876687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Metin kutusu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245" y="2876687"/>
                <a:ext cx="509426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/>
              <p:cNvSpPr txBox="1"/>
              <p:nvPr/>
            </p:nvSpPr>
            <p:spPr>
              <a:xfrm>
                <a:off x="6722646" y="1887383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Metin kutusu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646" y="1887383"/>
                <a:ext cx="50942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Düz Bağlayıcı 2"/>
          <p:cNvCxnSpPr>
            <a:stCxn id="13" idx="0"/>
            <a:endCxn id="4" idx="2"/>
          </p:cNvCxnSpPr>
          <p:nvPr/>
        </p:nvCxnSpPr>
        <p:spPr>
          <a:xfrm flipH="1" flipV="1">
            <a:off x="5086555" y="4037075"/>
            <a:ext cx="15240" cy="7758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Düz Bağlayıcı 37"/>
          <p:cNvCxnSpPr>
            <a:stCxn id="4" idx="2"/>
          </p:cNvCxnSpPr>
          <p:nvPr/>
        </p:nvCxnSpPr>
        <p:spPr>
          <a:xfrm flipV="1">
            <a:off x="5086555" y="3759376"/>
            <a:ext cx="638988" cy="2776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Düz Bağlayıcı 40"/>
          <p:cNvCxnSpPr>
            <a:endCxn id="58" idx="38"/>
          </p:cNvCxnSpPr>
          <p:nvPr/>
        </p:nvCxnSpPr>
        <p:spPr>
          <a:xfrm flipV="1">
            <a:off x="5749735" y="3008489"/>
            <a:ext cx="502898" cy="7511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Düz Bağlayıcı 42"/>
          <p:cNvCxnSpPr/>
          <p:nvPr/>
        </p:nvCxnSpPr>
        <p:spPr>
          <a:xfrm flipH="1" flipV="1">
            <a:off x="6177546" y="2254706"/>
            <a:ext cx="75087" cy="7448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Düz Bağlayıcı 46"/>
          <p:cNvCxnSpPr/>
          <p:nvPr/>
        </p:nvCxnSpPr>
        <p:spPr>
          <a:xfrm flipV="1">
            <a:off x="6188144" y="2083429"/>
            <a:ext cx="682048" cy="18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etin kutusu 27"/>
          <p:cNvSpPr txBox="1"/>
          <p:nvPr/>
        </p:nvSpPr>
        <p:spPr>
          <a:xfrm>
            <a:off x="821094" y="634482"/>
            <a:ext cx="572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Glue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Parameters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4" name="Akış Çizelgesi: Veri 53"/>
          <p:cNvSpPr/>
          <p:nvPr/>
        </p:nvSpPr>
        <p:spPr>
          <a:xfrm rot="9702732">
            <a:off x="6072714" y="1867544"/>
            <a:ext cx="1366138" cy="1243120"/>
          </a:xfrm>
          <a:prstGeom prst="flowChartInputOutput">
            <a:avLst/>
          </a:prstGeom>
          <a:solidFill>
            <a:srgbClr val="FF0000">
              <a:alpha val="10196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erbest Form 55"/>
          <p:cNvSpPr/>
          <p:nvPr/>
        </p:nvSpPr>
        <p:spPr>
          <a:xfrm>
            <a:off x="6063615" y="1924050"/>
            <a:ext cx="224790" cy="108585"/>
          </a:xfrm>
          <a:custGeom>
            <a:avLst/>
            <a:gdLst>
              <a:gd name="connsiteX0" fmla="*/ 224790 w 224790"/>
              <a:gd name="connsiteY0" fmla="*/ 53340 h 108585"/>
              <a:gd name="connsiteX1" fmla="*/ 224790 w 224790"/>
              <a:gd name="connsiteY1" fmla="*/ 53340 h 108585"/>
              <a:gd name="connsiteX2" fmla="*/ 211455 w 224790"/>
              <a:gd name="connsiteY2" fmla="*/ 26670 h 108585"/>
              <a:gd name="connsiteX3" fmla="*/ 207645 w 224790"/>
              <a:gd name="connsiteY3" fmla="*/ 20955 h 108585"/>
              <a:gd name="connsiteX4" fmla="*/ 194310 w 224790"/>
              <a:gd name="connsiteY4" fmla="*/ 17145 h 108585"/>
              <a:gd name="connsiteX5" fmla="*/ 182880 w 224790"/>
              <a:gd name="connsiteY5" fmla="*/ 11430 h 108585"/>
              <a:gd name="connsiteX6" fmla="*/ 177165 w 224790"/>
              <a:gd name="connsiteY6" fmla="*/ 7620 h 108585"/>
              <a:gd name="connsiteX7" fmla="*/ 156210 w 224790"/>
              <a:gd name="connsiteY7" fmla="*/ 1905 h 108585"/>
              <a:gd name="connsiteX8" fmla="*/ 129540 w 224790"/>
              <a:gd name="connsiteY8" fmla="*/ 0 h 108585"/>
              <a:gd name="connsiteX9" fmla="*/ 68580 w 224790"/>
              <a:gd name="connsiteY9" fmla="*/ 5715 h 108585"/>
              <a:gd name="connsiteX10" fmla="*/ 62865 w 224790"/>
              <a:gd name="connsiteY10" fmla="*/ 7620 h 108585"/>
              <a:gd name="connsiteX11" fmla="*/ 40005 w 224790"/>
              <a:gd name="connsiteY11" fmla="*/ 22860 h 108585"/>
              <a:gd name="connsiteX12" fmla="*/ 34290 w 224790"/>
              <a:gd name="connsiteY12" fmla="*/ 26670 h 108585"/>
              <a:gd name="connsiteX13" fmla="*/ 28575 w 224790"/>
              <a:gd name="connsiteY13" fmla="*/ 30480 h 108585"/>
              <a:gd name="connsiteX14" fmla="*/ 13335 w 224790"/>
              <a:gd name="connsiteY14" fmla="*/ 43815 h 108585"/>
              <a:gd name="connsiteX15" fmla="*/ 7620 w 224790"/>
              <a:gd name="connsiteY15" fmla="*/ 47625 h 108585"/>
              <a:gd name="connsiteX16" fmla="*/ 3810 w 224790"/>
              <a:gd name="connsiteY16" fmla="*/ 53340 h 108585"/>
              <a:gd name="connsiteX17" fmla="*/ 0 w 224790"/>
              <a:gd name="connsiteY17" fmla="*/ 64770 h 108585"/>
              <a:gd name="connsiteX18" fmla="*/ 102870 w 224790"/>
              <a:gd name="connsiteY18" fmla="*/ 108585 h 108585"/>
              <a:gd name="connsiteX19" fmla="*/ 224790 w 224790"/>
              <a:gd name="connsiteY19" fmla="*/ 53340 h 108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4790" h="108585">
                <a:moveTo>
                  <a:pt x="224790" y="53340"/>
                </a:moveTo>
                <a:lnTo>
                  <a:pt x="224790" y="53340"/>
                </a:lnTo>
                <a:cubicBezTo>
                  <a:pt x="216446" y="28308"/>
                  <a:pt x="223853" y="34935"/>
                  <a:pt x="211455" y="26670"/>
                </a:cubicBezTo>
                <a:cubicBezTo>
                  <a:pt x="210185" y="24765"/>
                  <a:pt x="209433" y="22385"/>
                  <a:pt x="207645" y="20955"/>
                </a:cubicBezTo>
                <a:cubicBezTo>
                  <a:pt x="206403" y="19961"/>
                  <a:pt x="194808" y="17269"/>
                  <a:pt x="194310" y="17145"/>
                </a:cubicBezTo>
                <a:cubicBezTo>
                  <a:pt x="177932" y="6226"/>
                  <a:pt x="198654" y="19317"/>
                  <a:pt x="182880" y="11430"/>
                </a:cubicBezTo>
                <a:cubicBezTo>
                  <a:pt x="180832" y="10406"/>
                  <a:pt x="179257" y="8550"/>
                  <a:pt x="177165" y="7620"/>
                </a:cubicBezTo>
                <a:cubicBezTo>
                  <a:pt x="172078" y="5359"/>
                  <a:pt x="162083" y="2523"/>
                  <a:pt x="156210" y="1905"/>
                </a:cubicBezTo>
                <a:cubicBezTo>
                  <a:pt x="147346" y="972"/>
                  <a:pt x="138430" y="635"/>
                  <a:pt x="129540" y="0"/>
                </a:cubicBezTo>
                <a:cubicBezTo>
                  <a:pt x="75997" y="2059"/>
                  <a:pt x="95684" y="-3320"/>
                  <a:pt x="68580" y="5715"/>
                </a:cubicBezTo>
                <a:cubicBezTo>
                  <a:pt x="66675" y="6350"/>
                  <a:pt x="64536" y="6506"/>
                  <a:pt x="62865" y="7620"/>
                </a:cubicBezTo>
                <a:lnTo>
                  <a:pt x="40005" y="22860"/>
                </a:lnTo>
                <a:lnTo>
                  <a:pt x="34290" y="26670"/>
                </a:lnTo>
                <a:lnTo>
                  <a:pt x="28575" y="30480"/>
                </a:lnTo>
                <a:cubicBezTo>
                  <a:pt x="22225" y="40005"/>
                  <a:pt x="26670" y="34925"/>
                  <a:pt x="13335" y="43815"/>
                </a:cubicBezTo>
                <a:lnTo>
                  <a:pt x="7620" y="47625"/>
                </a:lnTo>
                <a:cubicBezTo>
                  <a:pt x="6350" y="49530"/>
                  <a:pt x="4740" y="51248"/>
                  <a:pt x="3810" y="53340"/>
                </a:cubicBezTo>
                <a:cubicBezTo>
                  <a:pt x="2179" y="57010"/>
                  <a:pt x="0" y="64770"/>
                  <a:pt x="0" y="64770"/>
                </a:cubicBezTo>
                <a:lnTo>
                  <a:pt x="102870" y="108585"/>
                </a:lnTo>
                <a:lnTo>
                  <a:pt x="224790" y="5334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Metin kutusu 54"/>
              <p:cNvSpPr txBox="1"/>
              <p:nvPr/>
            </p:nvSpPr>
            <p:spPr>
              <a:xfrm>
                <a:off x="5984824" y="1687410"/>
                <a:ext cx="2421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tr-TR" b="0" dirty="0" smtClean="0">
                  <a:solidFill>
                    <a:srgbClr val="FFC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Metin kutusu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24" y="1687410"/>
                <a:ext cx="242118" cy="215444"/>
              </a:xfrm>
              <a:prstGeom prst="rect">
                <a:avLst/>
              </a:prstGeom>
              <a:blipFill>
                <a:blip r:embed="rId9"/>
                <a:stretch>
                  <a:fillRect l="-28205" r="-5128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Metin kutusu 30"/>
              <p:cNvSpPr txBox="1"/>
              <p:nvPr/>
            </p:nvSpPr>
            <p:spPr>
              <a:xfrm flipH="1">
                <a:off x="821093" y="1075678"/>
                <a:ext cx="5901552" cy="369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tr-TR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tr-TR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tr-TR" b="0" dirty="0" smtClean="0">
                  <a:solidFill>
                    <a:schemeClr val="accent5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Metin kutusu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21093" y="1075678"/>
                <a:ext cx="5901552" cy="369653"/>
              </a:xfrm>
              <a:prstGeom prst="rect">
                <a:avLst/>
              </a:prstGeom>
              <a:blipFill>
                <a:blip r:embed="rId10"/>
                <a:stretch>
                  <a:fillRect l="-310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2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etin kutusu 27"/>
          <p:cNvSpPr txBox="1"/>
          <p:nvPr/>
        </p:nvSpPr>
        <p:spPr>
          <a:xfrm>
            <a:off x="821094" y="634482"/>
            <a:ext cx="572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Glue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Parameters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29" name="Metin kutusu 28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Defined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Between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Neighbouring</a:t>
            </a:r>
            <a:r>
              <a:rPr lang="tr-TR" dirty="0" smtClean="0">
                <a:solidFill>
                  <a:schemeClr val="accent5"/>
                </a:solidFill>
              </a:rPr>
              <a:t> Bond-</a:t>
            </a:r>
            <a:r>
              <a:rPr lang="tr-TR" dirty="0" err="1" smtClean="0">
                <a:solidFill>
                  <a:schemeClr val="accent5"/>
                </a:solidFill>
              </a:rPr>
              <a:t>Residues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" name="Grup 1"/>
          <p:cNvGrpSpPr/>
          <p:nvPr/>
        </p:nvGrpSpPr>
        <p:grpSpPr>
          <a:xfrm>
            <a:off x="3710198" y="1289504"/>
            <a:ext cx="3933801" cy="4147522"/>
            <a:chOff x="3710198" y="1289504"/>
            <a:chExt cx="3933801" cy="4147522"/>
          </a:xfrm>
        </p:grpSpPr>
        <p:sp>
          <p:nvSpPr>
            <p:cNvPr id="42" name="Oval 41"/>
            <p:cNvSpPr/>
            <p:nvPr/>
          </p:nvSpPr>
          <p:spPr>
            <a:xfrm>
              <a:off x="3710198" y="2545992"/>
              <a:ext cx="3629609" cy="2891034"/>
            </a:xfrm>
            <a:prstGeom prst="ellipse">
              <a:avLst/>
            </a:prstGeom>
            <a:solidFill>
              <a:srgbClr val="5B9BD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406049" y="1289504"/>
              <a:ext cx="2237950" cy="212777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kış Çizelgesi: Veri 51"/>
            <p:cNvSpPr/>
            <p:nvPr/>
          </p:nvSpPr>
          <p:spPr>
            <a:xfrm rot="15825810">
              <a:off x="4342260" y="2315832"/>
              <a:ext cx="2668782" cy="1148695"/>
            </a:xfrm>
            <a:prstGeom prst="flowChartInputOutput">
              <a:avLst/>
            </a:prstGeom>
            <a:solidFill>
              <a:srgbClr val="7030A0">
                <a:alpha val="10196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Metin kutusu 3"/>
                <p:cNvSpPr txBox="1"/>
                <p:nvPr/>
              </p:nvSpPr>
              <p:spPr>
                <a:xfrm>
                  <a:off x="4831842" y="3729298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Metin kutusu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842" y="3729298"/>
                  <a:ext cx="509426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Metin kutusu 12"/>
                <p:cNvSpPr txBox="1"/>
                <p:nvPr/>
              </p:nvSpPr>
              <p:spPr>
                <a:xfrm>
                  <a:off x="4847082" y="4812898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Metin kutusu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082" y="4812898"/>
                  <a:ext cx="509426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Metin kutusu 13"/>
                <p:cNvSpPr txBox="1"/>
                <p:nvPr/>
              </p:nvSpPr>
              <p:spPr>
                <a:xfrm>
                  <a:off x="5563172" y="3704628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Metin kutusu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172" y="3704628"/>
                  <a:ext cx="509426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Metin kutusu 18"/>
                <p:cNvSpPr txBox="1"/>
                <p:nvPr/>
              </p:nvSpPr>
              <p:spPr>
                <a:xfrm>
                  <a:off x="5652417" y="2042169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Metin kutusu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2417" y="2042169"/>
                  <a:ext cx="509426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Metin kutusu 19"/>
                <p:cNvSpPr txBox="1"/>
                <p:nvPr/>
              </p:nvSpPr>
              <p:spPr>
                <a:xfrm>
                  <a:off x="6151245" y="2876687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Metin kutusu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245" y="2876687"/>
                  <a:ext cx="509426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Metin kutusu 20"/>
                <p:cNvSpPr txBox="1"/>
                <p:nvPr/>
              </p:nvSpPr>
              <p:spPr>
                <a:xfrm>
                  <a:off x="6722646" y="1887383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Metin kutusu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2646" y="1887383"/>
                  <a:ext cx="509426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Düz Bağlayıcı 2"/>
            <p:cNvCxnSpPr>
              <a:stCxn id="13" idx="0"/>
              <a:endCxn id="4" idx="2"/>
            </p:cNvCxnSpPr>
            <p:nvPr/>
          </p:nvCxnSpPr>
          <p:spPr>
            <a:xfrm flipH="1" flipV="1">
              <a:off x="5086555" y="4037075"/>
              <a:ext cx="15240" cy="7758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Düz Bağlayıcı 37"/>
            <p:cNvCxnSpPr>
              <a:stCxn id="4" idx="2"/>
            </p:cNvCxnSpPr>
            <p:nvPr/>
          </p:nvCxnSpPr>
          <p:spPr>
            <a:xfrm flipV="1">
              <a:off x="5086555" y="3759376"/>
              <a:ext cx="638988" cy="2776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Düz Bağlayıcı 40"/>
            <p:cNvCxnSpPr>
              <a:endCxn id="58" idx="38"/>
            </p:cNvCxnSpPr>
            <p:nvPr/>
          </p:nvCxnSpPr>
          <p:spPr>
            <a:xfrm flipV="1">
              <a:off x="5749735" y="3008489"/>
              <a:ext cx="502898" cy="7511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Düz Bağlayıcı 42"/>
            <p:cNvCxnSpPr/>
            <p:nvPr/>
          </p:nvCxnSpPr>
          <p:spPr>
            <a:xfrm flipH="1" flipV="1">
              <a:off x="6177546" y="2254706"/>
              <a:ext cx="75087" cy="74487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Düz Bağlayıcı 46"/>
            <p:cNvCxnSpPr/>
            <p:nvPr/>
          </p:nvCxnSpPr>
          <p:spPr>
            <a:xfrm flipV="1">
              <a:off x="6188144" y="2083429"/>
              <a:ext cx="682048" cy="18644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Akış Çizelgesi: Veri 53"/>
            <p:cNvSpPr/>
            <p:nvPr/>
          </p:nvSpPr>
          <p:spPr>
            <a:xfrm rot="9702732">
              <a:off x="6072714" y="1867544"/>
              <a:ext cx="1366138" cy="1243120"/>
            </a:xfrm>
            <a:prstGeom prst="flowChartInputOutput">
              <a:avLst/>
            </a:prstGeom>
            <a:solidFill>
              <a:srgbClr val="FF0000">
                <a:alpha val="10196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Serbest Form 55"/>
            <p:cNvSpPr/>
            <p:nvPr/>
          </p:nvSpPr>
          <p:spPr>
            <a:xfrm>
              <a:off x="6063615" y="1924050"/>
              <a:ext cx="224790" cy="108585"/>
            </a:xfrm>
            <a:custGeom>
              <a:avLst/>
              <a:gdLst>
                <a:gd name="connsiteX0" fmla="*/ 224790 w 224790"/>
                <a:gd name="connsiteY0" fmla="*/ 53340 h 108585"/>
                <a:gd name="connsiteX1" fmla="*/ 224790 w 224790"/>
                <a:gd name="connsiteY1" fmla="*/ 53340 h 108585"/>
                <a:gd name="connsiteX2" fmla="*/ 211455 w 224790"/>
                <a:gd name="connsiteY2" fmla="*/ 26670 h 108585"/>
                <a:gd name="connsiteX3" fmla="*/ 207645 w 224790"/>
                <a:gd name="connsiteY3" fmla="*/ 20955 h 108585"/>
                <a:gd name="connsiteX4" fmla="*/ 194310 w 224790"/>
                <a:gd name="connsiteY4" fmla="*/ 17145 h 108585"/>
                <a:gd name="connsiteX5" fmla="*/ 182880 w 224790"/>
                <a:gd name="connsiteY5" fmla="*/ 11430 h 108585"/>
                <a:gd name="connsiteX6" fmla="*/ 177165 w 224790"/>
                <a:gd name="connsiteY6" fmla="*/ 7620 h 108585"/>
                <a:gd name="connsiteX7" fmla="*/ 156210 w 224790"/>
                <a:gd name="connsiteY7" fmla="*/ 1905 h 108585"/>
                <a:gd name="connsiteX8" fmla="*/ 129540 w 224790"/>
                <a:gd name="connsiteY8" fmla="*/ 0 h 108585"/>
                <a:gd name="connsiteX9" fmla="*/ 68580 w 224790"/>
                <a:gd name="connsiteY9" fmla="*/ 5715 h 108585"/>
                <a:gd name="connsiteX10" fmla="*/ 62865 w 224790"/>
                <a:gd name="connsiteY10" fmla="*/ 7620 h 108585"/>
                <a:gd name="connsiteX11" fmla="*/ 40005 w 224790"/>
                <a:gd name="connsiteY11" fmla="*/ 22860 h 108585"/>
                <a:gd name="connsiteX12" fmla="*/ 34290 w 224790"/>
                <a:gd name="connsiteY12" fmla="*/ 26670 h 108585"/>
                <a:gd name="connsiteX13" fmla="*/ 28575 w 224790"/>
                <a:gd name="connsiteY13" fmla="*/ 30480 h 108585"/>
                <a:gd name="connsiteX14" fmla="*/ 13335 w 224790"/>
                <a:gd name="connsiteY14" fmla="*/ 43815 h 108585"/>
                <a:gd name="connsiteX15" fmla="*/ 7620 w 224790"/>
                <a:gd name="connsiteY15" fmla="*/ 47625 h 108585"/>
                <a:gd name="connsiteX16" fmla="*/ 3810 w 224790"/>
                <a:gd name="connsiteY16" fmla="*/ 53340 h 108585"/>
                <a:gd name="connsiteX17" fmla="*/ 0 w 224790"/>
                <a:gd name="connsiteY17" fmla="*/ 64770 h 108585"/>
                <a:gd name="connsiteX18" fmla="*/ 102870 w 224790"/>
                <a:gd name="connsiteY18" fmla="*/ 108585 h 108585"/>
                <a:gd name="connsiteX19" fmla="*/ 224790 w 224790"/>
                <a:gd name="connsiteY19" fmla="*/ 5334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790" h="108585">
                  <a:moveTo>
                    <a:pt x="224790" y="53340"/>
                  </a:moveTo>
                  <a:lnTo>
                    <a:pt x="224790" y="53340"/>
                  </a:lnTo>
                  <a:cubicBezTo>
                    <a:pt x="216446" y="28308"/>
                    <a:pt x="223853" y="34935"/>
                    <a:pt x="211455" y="26670"/>
                  </a:cubicBezTo>
                  <a:cubicBezTo>
                    <a:pt x="210185" y="24765"/>
                    <a:pt x="209433" y="22385"/>
                    <a:pt x="207645" y="20955"/>
                  </a:cubicBezTo>
                  <a:cubicBezTo>
                    <a:pt x="206403" y="19961"/>
                    <a:pt x="194808" y="17269"/>
                    <a:pt x="194310" y="17145"/>
                  </a:cubicBezTo>
                  <a:cubicBezTo>
                    <a:pt x="177932" y="6226"/>
                    <a:pt x="198654" y="19317"/>
                    <a:pt x="182880" y="11430"/>
                  </a:cubicBezTo>
                  <a:cubicBezTo>
                    <a:pt x="180832" y="10406"/>
                    <a:pt x="179257" y="8550"/>
                    <a:pt x="177165" y="7620"/>
                  </a:cubicBezTo>
                  <a:cubicBezTo>
                    <a:pt x="172078" y="5359"/>
                    <a:pt x="162083" y="2523"/>
                    <a:pt x="156210" y="1905"/>
                  </a:cubicBezTo>
                  <a:cubicBezTo>
                    <a:pt x="147346" y="972"/>
                    <a:pt x="138430" y="635"/>
                    <a:pt x="129540" y="0"/>
                  </a:cubicBezTo>
                  <a:cubicBezTo>
                    <a:pt x="75997" y="2059"/>
                    <a:pt x="95684" y="-3320"/>
                    <a:pt x="68580" y="5715"/>
                  </a:cubicBezTo>
                  <a:cubicBezTo>
                    <a:pt x="66675" y="6350"/>
                    <a:pt x="64536" y="6506"/>
                    <a:pt x="62865" y="7620"/>
                  </a:cubicBezTo>
                  <a:lnTo>
                    <a:pt x="40005" y="22860"/>
                  </a:lnTo>
                  <a:lnTo>
                    <a:pt x="34290" y="26670"/>
                  </a:lnTo>
                  <a:lnTo>
                    <a:pt x="28575" y="30480"/>
                  </a:lnTo>
                  <a:cubicBezTo>
                    <a:pt x="22225" y="40005"/>
                    <a:pt x="26670" y="34925"/>
                    <a:pt x="13335" y="43815"/>
                  </a:cubicBezTo>
                  <a:lnTo>
                    <a:pt x="7620" y="47625"/>
                  </a:lnTo>
                  <a:cubicBezTo>
                    <a:pt x="6350" y="49530"/>
                    <a:pt x="4740" y="51248"/>
                    <a:pt x="3810" y="53340"/>
                  </a:cubicBezTo>
                  <a:cubicBezTo>
                    <a:pt x="2179" y="57010"/>
                    <a:pt x="0" y="64770"/>
                    <a:pt x="0" y="64770"/>
                  </a:cubicBezTo>
                  <a:lnTo>
                    <a:pt x="102870" y="108585"/>
                  </a:lnTo>
                  <a:lnTo>
                    <a:pt x="224790" y="53340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Metin kutusu 54"/>
                <p:cNvSpPr txBox="1"/>
                <p:nvPr/>
              </p:nvSpPr>
              <p:spPr>
                <a:xfrm>
                  <a:off x="5984824" y="1687410"/>
                  <a:ext cx="2421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tr-TR" b="0" dirty="0" smtClean="0">
                    <a:solidFill>
                      <a:srgbClr val="FFC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5" name="Metin kutusu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4824" y="1687410"/>
                  <a:ext cx="242118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8205" r="-5128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Akış Çizelgesi: Veri 21"/>
            <p:cNvSpPr/>
            <p:nvPr/>
          </p:nvSpPr>
          <p:spPr>
            <a:xfrm rot="12130367">
              <a:off x="4897872" y="2424138"/>
              <a:ext cx="1366138" cy="1243120"/>
            </a:xfrm>
            <a:prstGeom prst="flowChartInputOutput">
              <a:avLst/>
            </a:prstGeom>
            <a:solidFill>
              <a:srgbClr val="FF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kış Çizelgesi: Veri 22"/>
            <p:cNvSpPr/>
            <p:nvPr/>
          </p:nvSpPr>
          <p:spPr>
            <a:xfrm rot="18293463">
              <a:off x="4701239" y="1832519"/>
              <a:ext cx="2114456" cy="1378594"/>
            </a:xfrm>
            <a:prstGeom prst="flowChartInputOutput">
              <a:avLst/>
            </a:prstGeom>
            <a:solidFill>
              <a:srgbClr val="7030A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erbest Form 23"/>
            <p:cNvSpPr/>
            <p:nvPr/>
          </p:nvSpPr>
          <p:spPr>
            <a:xfrm>
              <a:off x="5558790" y="3625215"/>
              <a:ext cx="163830" cy="154305"/>
            </a:xfrm>
            <a:custGeom>
              <a:avLst/>
              <a:gdLst>
                <a:gd name="connsiteX0" fmla="*/ 40005 w 163830"/>
                <a:gd name="connsiteY0" fmla="*/ 0 h 154305"/>
                <a:gd name="connsiteX1" fmla="*/ 40005 w 163830"/>
                <a:gd name="connsiteY1" fmla="*/ 0 h 154305"/>
                <a:gd name="connsiteX2" fmla="*/ 22860 w 163830"/>
                <a:gd name="connsiteY2" fmla="*/ 1905 h 154305"/>
                <a:gd name="connsiteX3" fmla="*/ 20955 w 163830"/>
                <a:gd name="connsiteY3" fmla="*/ 7620 h 154305"/>
                <a:gd name="connsiteX4" fmla="*/ 17145 w 163830"/>
                <a:gd name="connsiteY4" fmla="*/ 13335 h 154305"/>
                <a:gd name="connsiteX5" fmla="*/ 13335 w 163830"/>
                <a:gd name="connsiteY5" fmla="*/ 24765 h 154305"/>
                <a:gd name="connsiteX6" fmla="*/ 9525 w 163830"/>
                <a:gd name="connsiteY6" fmla="*/ 30480 h 154305"/>
                <a:gd name="connsiteX7" fmla="*/ 5715 w 163830"/>
                <a:gd name="connsiteY7" fmla="*/ 41910 h 154305"/>
                <a:gd name="connsiteX8" fmla="*/ 1905 w 163830"/>
                <a:gd name="connsiteY8" fmla="*/ 55245 h 154305"/>
                <a:gd name="connsiteX9" fmla="*/ 0 w 163830"/>
                <a:gd name="connsiteY9" fmla="*/ 70485 h 154305"/>
                <a:gd name="connsiteX10" fmla="*/ 3810 w 163830"/>
                <a:gd name="connsiteY10" fmla="*/ 97155 h 154305"/>
                <a:gd name="connsiteX11" fmla="*/ 163830 w 163830"/>
                <a:gd name="connsiteY11" fmla="*/ 154305 h 154305"/>
                <a:gd name="connsiteX12" fmla="*/ 40005 w 163830"/>
                <a:gd name="connsiteY12" fmla="*/ 0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830" h="154305">
                  <a:moveTo>
                    <a:pt x="40005" y="0"/>
                  </a:moveTo>
                  <a:lnTo>
                    <a:pt x="40005" y="0"/>
                  </a:lnTo>
                  <a:cubicBezTo>
                    <a:pt x="34290" y="635"/>
                    <a:pt x="28199" y="-231"/>
                    <a:pt x="22860" y="1905"/>
                  </a:cubicBezTo>
                  <a:cubicBezTo>
                    <a:pt x="20996" y="2651"/>
                    <a:pt x="21853" y="5824"/>
                    <a:pt x="20955" y="7620"/>
                  </a:cubicBezTo>
                  <a:cubicBezTo>
                    <a:pt x="19931" y="9668"/>
                    <a:pt x="18075" y="11243"/>
                    <a:pt x="17145" y="13335"/>
                  </a:cubicBezTo>
                  <a:cubicBezTo>
                    <a:pt x="15514" y="17005"/>
                    <a:pt x="15563" y="21423"/>
                    <a:pt x="13335" y="24765"/>
                  </a:cubicBezTo>
                  <a:cubicBezTo>
                    <a:pt x="12065" y="26670"/>
                    <a:pt x="10455" y="28388"/>
                    <a:pt x="9525" y="30480"/>
                  </a:cubicBezTo>
                  <a:cubicBezTo>
                    <a:pt x="7894" y="34150"/>
                    <a:pt x="6985" y="38100"/>
                    <a:pt x="5715" y="41910"/>
                  </a:cubicBezTo>
                  <a:cubicBezTo>
                    <a:pt x="4205" y="46440"/>
                    <a:pt x="2702" y="50461"/>
                    <a:pt x="1905" y="55245"/>
                  </a:cubicBezTo>
                  <a:cubicBezTo>
                    <a:pt x="1063" y="60295"/>
                    <a:pt x="635" y="65405"/>
                    <a:pt x="0" y="70485"/>
                  </a:cubicBezTo>
                  <a:cubicBezTo>
                    <a:pt x="2023" y="94760"/>
                    <a:pt x="-1515" y="86506"/>
                    <a:pt x="3810" y="97155"/>
                  </a:cubicBezTo>
                  <a:lnTo>
                    <a:pt x="163830" y="154305"/>
                  </a:lnTo>
                  <a:lnTo>
                    <a:pt x="40005" y="0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Metin kutusu 24"/>
                <p:cNvSpPr txBox="1"/>
                <p:nvPr/>
              </p:nvSpPr>
              <p:spPr>
                <a:xfrm>
                  <a:off x="5281260" y="3421171"/>
                  <a:ext cx="24853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tr-TR" b="0" dirty="0" smtClean="0">
                    <a:solidFill>
                      <a:srgbClr val="FFC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Metin kutusu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1260" y="3421171"/>
                  <a:ext cx="248530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9756" r="-2439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Serbest Form 25"/>
            <p:cNvSpPr/>
            <p:nvPr/>
          </p:nvSpPr>
          <p:spPr>
            <a:xfrm>
              <a:off x="5959122" y="2700867"/>
              <a:ext cx="293511" cy="575733"/>
            </a:xfrm>
            <a:custGeom>
              <a:avLst/>
              <a:gdLst>
                <a:gd name="connsiteX0" fmla="*/ 268111 w 293511"/>
                <a:gd name="connsiteY0" fmla="*/ 0 h 575733"/>
                <a:gd name="connsiteX1" fmla="*/ 268111 w 293511"/>
                <a:gd name="connsiteY1" fmla="*/ 0 h 575733"/>
                <a:gd name="connsiteX2" fmla="*/ 174978 w 293511"/>
                <a:gd name="connsiteY2" fmla="*/ 2822 h 575733"/>
                <a:gd name="connsiteX3" fmla="*/ 146756 w 293511"/>
                <a:gd name="connsiteY3" fmla="*/ 8466 h 575733"/>
                <a:gd name="connsiteX4" fmla="*/ 129822 w 293511"/>
                <a:gd name="connsiteY4" fmla="*/ 14111 h 575733"/>
                <a:gd name="connsiteX5" fmla="*/ 121356 w 293511"/>
                <a:gd name="connsiteY5" fmla="*/ 19755 h 575733"/>
                <a:gd name="connsiteX6" fmla="*/ 110067 w 293511"/>
                <a:gd name="connsiteY6" fmla="*/ 22577 h 575733"/>
                <a:gd name="connsiteX7" fmla="*/ 104422 w 293511"/>
                <a:gd name="connsiteY7" fmla="*/ 28222 h 575733"/>
                <a:gd name="connsiteX8" fmla="*/ 95956 w 293511"/>
                <a:gd name="connsiteY8" fmla="*/ 31044 h 575733"/>
                <a:gd name="connsiteX9" fmla="*/ 81845 w 293511"/>
                <a:gd name="connsiteY9" fmla="*/ 39511 h 575733"/>
                <a:gd name="connsiteX10" fmla="*/ 70556 w 293511"/>
                <a:gd name="connsiteY10" fmla="*/ 50800 h 575733"/>
                <a:gd name="connsiteX11" fmla="*/ 59267 w 293511"/>
                <a:gd name="connsiteY11" fmla="*/ 62089 h 575733"/>
                <a:gd name="connsiteX12" fmla="*/ 53622 w 293511"/>
                <a:gd name="connsiteY12" fmla="*/ 67733 h 575733"/>
                <a:gd name="connsiteX13" fmla="*/ 50800 w 293511"/>
                <a:gd name="connsiteY13" fmla="*/ 76200 h 575733"/>
                <a:gd name="connsiteX14" fmla="*/ 39511 w 293511"/>
                <a:gd name="connsiteY14" fmla="*/ 90311 h 575733"/>
                <a:gd name="connsiteX15" fmla="*/ 31045 w 293511"/>
                <a:gd name="connsiteY15" fmla="*/ 115711 h 575733"/>
                <a:gd name="connsiteX16" fmla="*/ 25400 w 293511"/>
                <a:gd name="connsiteY16" fmla="*/ 132644 h 575733"/>
                <a:gd name="connsiteX17" fmla="*/ 22578 w 293511"/>
                <a:gd name="connsiteY17" fmla="*/ 143933 h 575733"/>
                <a:gd name="connsiteX18" fmla="*/ 16934 w 293511"/>
                <a:gd name="connsiteY18" fmla="*/ 163689 h 575733"/>
                <a:gd name="connsiteX19" fmla="*/ 14111 w 293511"/>
                <a:gd name="connsiteY19" fmla="*/ 186266 h 575733"/>
                <a:gd name="connsiteX20" fmla="*/ 5645 w 293511"/>
                <a:gd name="connsiteY20" fmla="*/ 214489 h 575733"/>
                <a:gd name="connsiteX21" fmla="*/ 0 w 293511"/>
                <a:gd name="connsiteY21" fmla="*/ 242711 h 575733"/>
                <a:gd name="connsiteX22" fmla="*/ 2822 w 293511"/>
                <a:gd name="connsiteY22" fmla="*/ 383822 h 575733"/>
                <a:gd name="connsiteX23" fmla="*/ 8467 w 293511"/>
                <a:gd name="connsiteY23" fmla="*/ 400755 h 575733"/>
                <a:gd name="connsiteX24" fmla="*/ 11289 w 293511"/>
                <a:gd name="connsiteY24" fmla="*/ 409222 h 575733"/>
                <a:gd name="connsiteX25" fmla="*/ 16934 w 293511"/>
                <a:gd name="connsiteY25" fmla="*/ 417689 h 575733"/>
                <a:gd name="connsiteX26" fmla="*/ 25400 w 293511"/>
                <a:gd name="connsiteY26" fmla="*/ 443089 h 575733"/>
                <a:gd name="connsiteX27" fmla="*/ 28222 w 293511"/>
                <a:gd name="connsiteY27" fmla="*/ 451555 h 575733"/>
                <a:gd name="connsiteX28" fmla="*/ 33867 w 293511"/>
                <a:gd name="connsiteY28" fmla="*/ 471311 h 575733"/>
                <a:gd name="connsiteX29" fmla="*/ 39511 w 293511"/>
                <a:gd name="connsiteY29" fmla="*/ 482600 h 575733"/>
                <a:gd name="connsiteX30" fmla="*/ 45156 w 293511"/>
                <a:gd name="connsiteY30" fmla="*/ 499533 h 575733"/>
                <a:gd name="connsiteX31" fmla="*/ 47978 w 293511"/>
                <a:gd name="connsiteY31" fmla="*/ 508000 h 575733"/>
                <a:gd name="connsiteX32" fmla="*/ 53622 w 293511"/>
                <a:gd name="connsiteY32" fmla="*/ 516466 h 575733"/>
                <a:gd name="connsiteX33" fmla="*/ 59267 w 293511"/>
                <a:gd name="connsiteY33" fmla="*/ 533400 h 575733"/>
                <a:gd name="connsiteX34" fmla="*/ 81845 w 293511"/>
                <a:gd name="connsiteY34" fmla="*/ 555977 h 575733"/>
                <a:gd name="connsiteX35" fmla="*/ 93134 w 293511"/>
                <a:gd name="connsiteY35" fmla="*/ 567266 h 575733"/>
                <a:gd name="connsiteX36" fmla="*/ 101600 w 293511"/>
                <a:gd name="connsiteY36" fmla="*/ 570089 h 575733"/>
                <a:gd name="connsiteX37" fmla="*/ 115711 w 293511"/>
                <a:gd name="connsiteY37" fmla="*/ 575733 h 575733"/>
                <a:gd name="connsiteX38" fmla="*/ 293511 w 293511"/>
                <a:gd name="connsiteY38" fmla="*/ 307622 h 575733"/>
                <a:gd name="connsiteX39" fmla="*/ 268111 w 293511"/>
                <a:gd name="connsiteY39" fmla="*/ 0 h 57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3511" h="575733">
                  <a:moveTo>
                    <a:pt x="268111" y="0"/>
                  </a:moveTo>
                  <a:lnTo>
                    <a:pt x="268111" y="0"/>
                  </a:lnTo>
                  <a:cubicBezTo>
                    <a:pt x="237067" y="941"/>
                    <a:pt x="205996" y="1231"/>
                    <a:pt x="174978" y="2822"/>
                  </a:cubicBezTo>
                  <a:cubicBezTo>
                    <a:pt x="168845" y="3136"/>
                    <a:pt x="153682" y="6388"/>
                    <a:pt x="146756" y="8466"/>
                  </a:cubicBezTo>
                  <a:cubicBezTo>
                    <a:pt x="141057" y="10176"/>
                    <a:pt x="129822" y="14111"/>
                    <a:pt x="129822" y="14111"/>
                  </a:cubicBezTo>
                  <a:cubicBezTo>
                    <a:pt x="127000" y="15992"/>
                    <a:pt x="124473" y="18419"/>
                    <a:pt x="121356" y="19755"/>
                  </a:cubicBezTo>
                  <a:cubicBezTo>
                    <a:pt x="117791" y="21283"/>
                    <a:pt x="113536" y="20842"/>
                    <a:pt x="110067" y="22577"/>
                  </a:cubicBezTo>
                  <a:cubicBezTo>
                    <a:pt x="107687" y="23767"/>
                    <a:pt x="106704" y="26853"/>
                    <a:pt x="104422" y="28222"/>
                  </a:cubicBezTo>
                  <a:cubicBezTo>
                    <a:pt x="101871" y="29752"/>
                    <a:pt x="98778" y="30103"/>
                    <a:pt x="95956" y="31044"/>
                  </a:cubicBezTo>
                  <a:cubicBezTo>
                    <a:pt x="75097" y="51903"/>
                    <a:pt x="107491" y="21192"/>
                    <a:pt x="81845" y="39511"/>
                  </a:cubicBezTo>
                  <a:cubicBezTo>
                    <a:pt x="77515" y="42604"/>
                    <a:pt x="74319" y="47037"/>
                    <a:pt x="70556" y="50800"/>
                  </a:cubicBezTo>
                  <a:lnTo>
                    <a:pt x="59267" y="62089"/>
                  </a:lnTo>
                  <a:lnTo>
                    <a:pt x="53622" y="67733"/>
                  </a:lnTo>
                  <a:cubicBezTo>
                    <a:pt x="52681" y="70555"/>
                    <a:pt x="52130" y="73539"/>
                    <a:pt x="50800" y="76200"/>
                  </a:cubicBezTo>
                  <a:cubicBezTo>
                    <a:pt x="47240" y="83320"/>
                    <a:pt x="44761" y="85061"/>
                    <a:pt x="39511" y="90311"/>
                  </a:cubicBezTo>
                  <a:lnTo>
                    <a:pt x="31045" y="115711"/>
                  </a:lnTo>
                  <a:lnTo>
                    <a:pt x="25400" y="132644"/>
                  </a:lnTo>
                  <a:cubicBezTo>
                    <a:pt x="24459" y="136407"/>
                    <a:pt x="23643" y="140203"/>
                    <a:pt x="22578" y="143933"/>
                  </a:cubicBezTo>
                  <a:cubicBezTo>
                    <a:pt x="19894" y="153330"/>
                    <a:pt x="18699" y="153099"/>
                    <a:pt x="16934" y="163689"/>
                  </a:cubicBezTo>
                  <a:cubicBezTo>
                    <a:pt x="15687" y="171170"/>
                    <a:pt x="15700" y="178850"/>
                    <a:pt x="14111" y="186266"/>
                  </a:cubicBezTo>
                  <a:cubicBezTo>
                    <a:pt x="5272" y="227515"/>
                    <a:pt x="11193" y="183976"/>
                    <a:pt x="5645" y="214489"/>
                  </a:cubicBezTo>
                  <a:cubicBezTo>
                    <a:pt x="456" y="243025"/>
                    <a:pt x="5795" y="225323"/>
                    <a:pt x="0" y="242711"/>
                  </a:cubicBezTo>
                  <a:cubicBezTo>
                    <a:pt x="941" y="289748"/>
                    <a:pt x="305" y="336843"/>
                    <a:pt x="2822" y="383822"/>
                  </a:cubicBezTo>
                  <a:cubicBezTo>
                    <a:pt x="3140" y="389763"/>
                    <a:pt x="6585" y="395111"/>
                    <a:pt x="8467" y="400755"/>
                  </a:cubicBezTo>
                  <a:cubicBezTo>
                    <a:pt x="9408" y="403577"/>
                    <a:pt x="9639" y="406747"/>
                    <a:pt x="11289" y="409222"/>
                  </a:cubicBezTo>
                  <a:lnTo>
                    <a:pt x="16934" y="417689"/>
                  </a:lnTo>
                  <a:lnTo>
                    <a:pt x="25400" y="443089"/>
                  </a:lnTo>
                  <a:cubicBezTo>
                    <a:pt x="26341" y="445911"/>
                    <a:pt x="27500" y="448669"/>
                    <a:pt x="28222" y="451555"/>
                  </a:cubicBezTo>
                  <a:cubicBezTo>
                    <a:pt x="29653" y="457279"/>
                    <a:pt x="31439" y="465646"/>
                    <a:pt x="33867" y="471311"/>
                  </a:cubicBezTo>
                  <a:cubicBezTo>
                    <a:pt x="35524" y="475178"/>
                    <a:pt x="37949" y="478694"/>
                    <a:pt x="39511" y="482600"/>
                  </a:cubicBezTo>
                  <a:cubicBezTo>
                    <a:pt x="41721" y="488124"/>
                    <a:pt x="43274" y="493889"/>
                    <a:pt x="45156" y="499533"/>
                  </a:cubicBezTo>
                  <a:cubicBezTo>
                    <a:pt x="46097" y="502355"/>
                    <a:pt x="46328" y="505525"/>
                    <a:pt x="47978" y="508000"/>
                  </a:cubicBezTo>
                  <a:cubicBezTo>
                    <a:pt x="49859" y="510822"/>
                    <a:pt x="52245" y="513367"/>
                    <a:pt x="53622" y="516466"/>
                  </a:cubicBezTo>
                  <a:cubicBezTo>
                    <a:pt x="56039" y="521903"/>
                    <a:pt x="55060" y="529193"/>
                    <a:pt x="59267" y="533400"/>
                  </a:cubicBezTo>
                  <a:lnTo>
                    <a:pt x="81845" y="555977"/>
                  </a:lnTo>
                  <a:lnTo>
                    <a:pt x="93134" y="567266"/>
                  </a:lnTo>
                  <a:cubicBezTo>
                    <a:pt x="95956" y="568207"/>
                    <a:pt x="98740" y="569272"/>
                    <a:pt x="101600" y="570089"/>
                  </a:cubicBezTo>
                  <a:cubicBezTo>
                    <a:pt x="114810" y="573864"/>
                    <a:pt x="109930" y="569952"/>
                    <a:pt x="115711" y="575733"/>
                  </a:cubicBezTo>
                  <a:lnTo>
                    <a:pt x="293511" y="307622"/>
                  </a:lnTo>
                  <a:lnTo>
                    <a:pt x="268111" y="0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Metin kutusu 26"/>
                <p:cNvSpPr txBox="1"/>
                <p:nvPr/>
              </p:nvSpPr>
              <p:spPr>
                <a:xfrm>
                  <a:off x="5416058" y="2597495"/>
                  <a:ext cx="689483" cy="3129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tr-TR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tr-TR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𝐶𝑁𝐶𝐴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Metin kutusu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058" y="2597495"/>
                  <a:ext cx="689483" cy="31297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2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kış Çizelgesi: Veri 30"/>
          <p:cNvSpPr/>
          <p:nvPr/>
        </p:nvSpPr>
        <p:spPr>
          <a:xfrm rot="14390342">
            <a:off x="4818283" y="2157355"/>
            <a:ext cx="1366138" cy="2176374"/>
          </a:xfrm>
          <a:prstGeom prst="flowChartInputOutput">
            <a:avLst/>
          </a:prstGeom>
          <a:solidFill>
            <a:srgbClr val="FF0000">
              <a:alpha val="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kış Çizelgesi: Veri 49"/>
          <p:cNvSpPr/>
          <p:nvPr/>
        </p:nvSpPr>
        <p:spPr>
          <a:xfrm rot="14390342">
            <a:off x="4818283" y="2157356"/>
            <a:ext cx="1366138" cy="2176374"/>
          </a:xfrm>
          <a:prstGeom prst="flowChartInputOutpu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erbest Form 34"/>
          <p:cNvSpPr/>
          <p:nvPr/>
        </p:nvSpPr>
        <p:spPr>
          <a:xfrm>
            <a:off x="5504744" y="3530579"/>
            <a:ext cx="397934" cy="299177"/>
          </a:xfrm>
          <a:custGeom>
            <a:avLst/>
            <a:gdLst>
              <a:gd name="connsiteX0" fmla="*/ 0 w 397934"/>
              <a:gd name="connsiteY0" fmla="*/ 299177 h 299177"/>
              <a:gd name="connsiteX1" fmla="*/ 0 w 397934"/>
              <a:gd name="connsiteY1" fmla="*/ 299177 h 299177"/>
              <a:gd name="connsiteX2" fmla="*/ 2823 w 397934"/>
              <a:gd name="connsiteY2" fmla="*/ 242732 h 299177"/>
              <a:gd name="connsiteX3" fmla="*/ 5645 w 397934"/>
              <a:gd name="connsiteY3" fmla="*/ 231443 h 299177"/>
              <a:gd name="connsiteX4" fmla="*/ 8467 w 397934"/>
              <a:gd name="connsiteY4" fmla="*/ 208865 h 299177"/>
              <a:gd name="connsiteX5" fmla="*/ 14112 w 397934"/>
              <a:gd name="connsiteY5" fmla="*/ 191932 h 299177"/>
              <a:gd name="connsiteX6" fmla="*/ 16934 w 397934"/>
              <a:gd name="connsiteY6" fmla="*/ 183465 h 299177"/>
              <a:gd name="connsiteX7" fmla="*/ 22578 w 397934"/>
              <a:gd name="connsiteY7" fmla="*/ 174999 h 299177"/>
              <a:gd name="connsiteX8" fmla="*/ 31045 w 397934"/>
              <a:gd name="connsiteY8" fmla="*/ 155243 h 299177"/>
              <a:gd name="connsiteX9" fmla="*/ 36689 w 397934"/>
              <a:gd name="connsiteY9" fmla="*/ 143954 h 299177"/>
              <a:gd name="connsiteX10" fmla="*/ 39512 w 397934"/>
              <a:gd name="connsiteY10" fmla="*/ 135488 h 299177"/>
              <a:gd name="connsiteX11" fmla="*/ 45156 w 397934"/>
              <a:gd name="connsiteY11" fmla="*/ 129843 h 299177"/>
              <a:gd name="connsiteX12" fmla="*/ 53623 w 397934"/>
              <a:gd name="connsiteY12" fmla="*/ 118554 h 299177"/>
              <a:gd name="connsiteX13" fmla="*/ 59267 w 397934"/>
              <a:gd name="connsiteY13" fmla="*/ 110088 h 299177"/>
              <a:gd name="connsiteX14" fmla="*/ 64912 w 397934"/>
              <a:gd name="connsiteY14" fmla="*/ 104443 h 299177"/>
              <a:gd name="connsiteX15" fmla="*/ 70556 w 397934"/>
              <a:gd name="connsiteY15" fmla="*/ 95977 h 299177"/>
              <a:gd name="connsiteX16" fmla="*/ 81845 w 397934"/>
              <a:gd name="connsiteY16" fmla="*/ 84688 h 299177"/>
              <a:gd name="connsiteX17" fmla="*/ 87489 w 397934"/>
              <a:gd name="connsiteY17" fmla="*/ 79043 h 299177"/>
              <a:gd name="connsiteX18" fmla="*/ 93134 w 397934"/>
              <a:gd name="connsiteY18" fmla="*/ 73399 h 299177"/>
              <a:gd name="connsiteX19" fmla="*/ 104423 w 397934"/>
              <a:gd name="connsiteY19" fmla="*/ 56465 h 299177"/>
              <a:gd name="connsiteX20" fmla="*/ 110067 w 397934"/>
              <a:gd name="connsiteY20" fmla="*/ 47999 h 299177"/>
              <a:gd name="connsiteX21" fmla="*/ 118534 w 397934"/>
              <a:gd name="connsiteY21" fmla="*/ 45177 h 299177"/>
              <a:gd name="connsiteX22" fmla="*/ 138289 w 397934"/>
              <a:gd name="connsiteY22" fmla="*/ 31065 h 299177"/>
              <a:gd name="connsiteX23" fmla="*/ 143934 w 397934"/>
              <a:gd name="connsiteY23" fmla="*/ 25421 h 299177"/>
              <a:gd name="connsiteX24" fmla="*/ 160867 w 397934"/>
              <a:gd name="connsiteY24" fmla="*/ 19777 h 299177"/>
              <a:gd name="connsiteX25" fmla="*/ 186267 w 397934"/>
              <a:gd name="connsiteY25" fmla="*/ 11310 h 299177"/>
              <a:gd name="connsiteX26" fmla="*/ 203200 w 397934"/>
              <a:gd name="connsiteY26" fmla="*/ 5665 h 299177"/>
              <a:gd name="connsiteX27" fmla="*/ 237067 w 397934"/>
              <a:gd name="connsiteY27" fmla="*/ 21 h 299177"/>
              <a:gd name="connsiteX28" fmla="*/ 333023 w 397934"/>
              <a:gd name="connsiteY28" fmla="*/ 5665 h 299177"/>
              <a:gd name="connsiteX29" fmla="*/ 349956 w 397934"/>
              <a:gd name="connsiteY29" fmla="*/ 11310 h 299177"/>
              <a:gd name="connsiteX30" fmla="*/ 375356 w 397934"/>
              <a:gd name="connsiteY30" fmla="*/ 19777 h 299177"/>
              <a:gd name="connsiteX31" fmla="*/ 383823 w 397934"/>
              <a:gd name="connsiteY31" fmla="*/ 22599 h 299177"/>
              <a:gd name="connsiteX32" fmla="*/ 392289 w 397934"/>
              <a:gd name="connsiteY32" fmla="*/ 25421 h 299177"/>
              <a:gd name="connsiteX33" fmla="*/ 397934 w 397934"/>
              <a:gd name="connsiteY33" fmla="*/ 33888 h 299177"/>
              <a:gd name="connsiteX34" fmla="*/ 231423 w 397934"/>
              <a:gd name="connsiteY34" fmla="*/ 225799 h 299177"/>
              <a:gd name="connsiteX35" fmla="*/ 0 w 397934"/>
              <a:gd name="connsiteY35" fmla="*/ 299177 h 29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97934" h="299177">
                <a:moveTo>
                  <a:pt x="0" y="299177"/>
                </a:moveTo>
                <a:lnTo>
                  <a:pt x="0" y="299177"/>
                </a:lnTo>
                <a:cubicBezTo>
                  <a:pt x="941" y="280362"/>
                  <a:pt x="1258" y="261505"/>
                  <a:pt x="2823" y="242732"/>
                </a:cubicBezTo>
                <a:cubicBezTo>
                  <a:pt x="3145" y="238867"/>
                  <a:pt x="5007" y="235269"/>
                  <a:pt x="5645" y="231443"/>
                </a:cubicBezTo>
                <a:cubicBezTo>
                  <a:pt x="6892" y="223962"/>
                  <a:pt x="6878" y="216281"/>
                  <a:pt x="8467" y="208865"/>
                </a:cubicBezTo>
                <a:cubicBezTo>
                  <a:pt x="9714" y="203047"/>
                  <a:pt x="12230" y="197576"/>
                  <a:pt x="14112" y="191932"/>
                </a:cubicBezTo>
                <a:cubicBezTo>
                  <a:pt x="15053" y="189110"/>
                  <a:pt x="15284" y="185940"/>
                  <a:pt x="16934" y="183465"/>
                </a:cubicBezTo>
                <a:lnTo>
                  <a:pt x="22578" y="174999"/>
                </a:lnTo>
                <a:cubicBezTo>
                  <a:pt x="27214" y="156455"/>
                  <a:pt x="22382" y="170404"/>
                  <a:pt x="31045" y="155243"/>
                </a:cubicBezTo>
                <a:cubicBezTo>
                  <a:pt x="33132" y="151590"/>
                  <a:pt x="35032" y="147821"/>
                  <a:pt x="36689" y="143954"/>
                </a:cubicBezTo>
                <a:cubicBezTo>
                  <a:pt x="37861" y="141220"/>
                  <a:pt x="37981" y="138039"/>
                  <a:pt x="39512" y="135488"/>
                </a:cubicBezTo>
                <a:cubicBezTo>
                  <a:pt x="40881" y="133206"/>
                  <a:pt x="43453" y="131887"/>
                  <a:pt x="45156" y="129843"/>
                </a:cubicBezTo>
                <a:cubicBezTo>
                  <a:pt x="48167" y="126229"/>
                  <a:pt x="50889" y="122382"/>
                  <a:pt x="53623" y="118554"/>
                </a:cubicBezTo>
                <a:cubicBezTo>
                  <a:pt x="55594" y="115794"/>
                  <a:pt x="57148" y="112736"/>
                  <a:pt x="59267" y="110088"/>
                </a:cubicBezTo>
                <a:cubicBezTo>
                  <a:pt x="60929" y="108010"/>
                  <a:pt x="63250" y="106521"/>
                  <a:pt x="64912" y="104443"/>
                </a:cubicBezTo>
                <a:cubicBezTo>
                  <a:pt x="67031" y="101795"/>
                  <a:pt x="68349" y="98552"/>
                  <a:pt x="70556" y="95977"/>
                </a:cubicBezTo>
                <a:cubicBezTo>
                  <a:pt x="74019" y="91936"/>
                  <a:pt x="78082" y="88451"/>
                  <a:pt x="81845" y="84688"/>
                </a:cubicBezTo>
                <a:lnTo>
                  <a:pt x="87489" y="79043"/>
                </a:lnTo>
                <a:cubicBezTo>
                  <a:pt x="89371" y="77161"/>
                  <a:pt x="91658" y="75613"/>
                  <a:pt x="93134" y="73399"/>
                </a:cubicBezTo>
                <a:lnTo>
                  <a:pt x="104423" y="56465"/>
                </a:lnTo>
                <a:cubicBezTo>
                  <a:pt x="106304" y="53643"/>
                  <a:pt x="106849" y="49071"/>
                  <a:pt x="110067" y="47999"/>
                </a:cubicBezTo>
                <a:lnTo>
                  <a:pt x="118534" y="45177"/>
                </a:lnTo>
                <a:cubicBezTo>
                  <a:pt x="131926" y="31785"/>
                  <a:pt x="124775" y="35571"/>
                  <a:pt x="138289" y="31065"/>
                </a:cubicBezTo>
                <a:cubicBezTo>
                  <a:pt x="140171" y="29184"/>
                  <a:pt x="141554" y="26611"/>
                  <a:pt x="143934" y="25421"/>
                </a:cubicBezTo>
                <a:cubicBezTo>
                  <a:pt x="149256" y="22760"/>
                  <a:pt x="160867" y="19777"/>
                  <a:pt x="160867" y="19777"/>
                </a:cubicBezTo>
                <a:cubicBezTo>
                  <a:pt x="172239" y="8405"/>
                  <a:pt x="161318" y="17068"/>
                  <a:pt x="186267" y="11310"/>
                </a:cubicBezTo>
                <a:cubicBezTo>
                  <a:pt x="192064" y="9972"/>
                  <a:pt x="197310" y="6506"/>
                  <a:pt x="203200" y="5665"/>
                </a:cubicBezTo>
                <a:cubicBezTo>
                  <a:pt x="227705" y="2165"/>
                  <a:pt x="216433" y="4148"/>
                  <a:pt x="237067" y="21"/>
                </a:cubicBezTo>
                <a:cubicBezTo>
                  <a:pt x="252668" y="559"/>
                  <a:pt x="304627" y="-2080"/>
                  <a:pt x="333023" y="5665"/>
                </a:cubicBezTo>
                <a:cubicBezTo>
                  <a:pt x="338763" y="7231"/>
                  <a:pt x="344312" y="9428"/>
                  <a:pt x="349956" y="11310"/>
                </a:cubicBezTo>
                <a:lnTo>
                  <a:pt x="375356" y="19777"/>
                </a:lnTo>
                <a:lnTo>
                  <a:pt x="383823" y="22599"/>
                </a:lnTo>
                <a:lnTo>
                  <a:pt x="392289" y="25421"/>
                </a:lnTo>
                <a:cubicBezTo>
                  <a:pt x="395410" y="34780"/>
                  <a:pt x="392137" y="33888"/>
                  <a:pt x="397934" y="33888"/>
                </a:cubicBezTo>
                <a:lnTo>
                  <a:pt x="231423" y="225799"/>
                </a:lnTo>
                <a:lnTo>
                  <a:pt x="0" y="299177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kış Çizelgesi: Veri 51"/>
          <p:cNvSpPr/>
          <p:nvPr/>
        </p:nvSpPr>
        <p:spPr>
          <a:xfrm rot="15825810">
            <a:off x="4342260" y="2315832"/>
            <a:ext cx="2668782" cy="1148695"/>
          </a:xfrm>
          <a:prstGeom prst="flowChartInputOutput">
            <a:avLst/>
          </a:prstGeom>
          <a:solidFill>
            <a:srgbClr val="7030A0">
              <a:alpha val="1961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etin kutusu 3"/>
              <p:cNvSpPr txBox="1"/>
              <p:nvPr/>
            </p:nvSpPr>
            <p:spPr>
              <a:xfrm>
                <a:off x="4831842" y="372929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Metin kutusu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842" y="3729298"/>
                <a:ext cx="50942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4847082" y="481289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82" y="4812898"/>
                <a:ext cx="50942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/>
              <p:cNvSpPr txBox="1"/>
              <p:nvPr/>
            </p:nvSpPr>
            <p:spPr>
              <a:xfrm>
                <a:off x="5563172" y="370462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Metin kutusu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72" y="3704628"/>
                <a:ext cx="50942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etin kutusu 18"/>
              <p:cNvSpPr txBox="1"/>
              <p:nvPr/>
            </p:nvSpPr>
            <p:spPr>
              <a:xfrm>
                <a:off x="5652417" y="2042169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Metin kutusu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417" y="2042169"/>
                <a:ext cx="50942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/>
              <p:cNvSpPr txBox="1"/>
              <p:nvPr/>
            </p:nvSpPr>
            <p:spPr>
              <a:xfrm>
                <a:off x="6151245" y="2876687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Metin kutusu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245" y="2876687"/>
                <a:ext cx="509426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/>
              <p:cNvSpPr txBox="1"/>
              <p:nvPr/>
            </p:nvSpPr>
            <p:spPr>
              <a:xfrm>
                <a:off x="6722646" y="1887383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Metin kutusu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646" y="1887383"/>
                <a:ext cx="50942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Düz Bağlayıcı 2"/>
          <p:cNvCxnSpPr>
            <a:stCxn id="13" idx="0"/>
            <a:endCxn id="4" idx="2"/>
          </p:cNvCxnSpPr>
          <p:nvPr/>
        </p:nvCxnSpPr>
        <p:spPr>
          <a:xfrm flipH="1" flipV="1">
            <a:off x="5086555" y="4037075"/>
            <a:ext cx="15240" cy="7758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Düz Bağlayıcı 37"/>
          <p:cNvCxnSpPr>
            <a:stCxn id="4" idx="2"/>
          </p:cNvCxnSpPr>
          <p:nvPr/>
        </p:nvCxnSpPr>
        <p:spPr>
          <a:xfrm flipV="1">
            <a:off x="5086555" y="3759376"/>
            <a:ext cx="638988" cy="2776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Düz Bağlayıcı 40"/>
          <p:cNvCxnSpPr>
            <a:endCxn id="58" idx="38"/>
          </p:cNvCxnSpPr>
          <p:nvPr/>
        </p:nvCxnSpPr>
        <p:spPr>
          <a:xfrm flipV="1">
            <a:off x="5749735" y="3008489"/>
            <a:ext cx="502898" cy="7511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Düz Bağlayıcı 42"/>
          <p:cNvCxnSpPr/>
          <p:nvPr/>
        </p:nvCxnSpPr>
        <p:spPr>
          <a:xfrm flipH="1" flipV="1">
            <a:off x="6177546" y="2254706"/>
            <a:ext cx="75087" cy="7448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Düz Bağlayıcı 46"/>
          <p:cNvCxnSpPr/>
          <p:nvPr/>
        </p:nvCxnSpPr>
        <p:spPr>
          <a:xfrm flipV="1">
            <a:off x="6188144" y="2083429"/>
            <a:ext cx="682048" cy="18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etin kutusu 27"/>
          <p:cNvSpPr txBox="1"/>
          <p:nvPr/>
        </p:nvSpPr>
        <p:spPr>
          <a:xfrm>
            <a:off x="821094" y="634482"/>
            <a:ext cx="572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solidFill>
                  <a:schemeClr val="accent5"/>
                </a:solidFill>
              </a:rPr>
              <a:t>Motif </a:t>
            </a:r>
            <a:r>
              <a:rPr lang="tr-TR" sz="2800" b="1" dirty="0" err="1" smtClean="0">
                <a:solidFill>
                  <a:schemeClr val="accent5"/>
                </a:solidFill>
              </a:rPr>
              <a:t>Formulation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29" name="Metin kutusu 28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Includes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all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bond-residue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and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glue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parameters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4" name="Akış Çizelgesi: Veri 53"/>
          <p:cNvSpPr/>
          <p:nvPr/>
        </p:nvSpPr>
        <p:spPr>
          <a:xfrm rot="9702732">
            <a:off x="6072714" y="1867544"/>
            <a:ext cx="1366138" cy="1243120"/>
          </a:xfrm>
          <a:prstGeom prst="flowChartInputOutput">
            <a:avLst/>
          </a:prstGeom>
          <a:solidFill>
            <a:srgbClr val="FF0000">
              <a:alpha val="10196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erbest Form 55"/>
          <p:cNvSpPr/>
          <p:nvPr/>
        </p:nvSpPr>
        <p:spPr>
          <a:xfrm>
            <a:off x="6063615" y="1924050"/>
            <a:ext cx="224790" cy="108585"/>
          </a:xfrm>
          <a:custGeom>
            <a:avLst/>
            <a:gdLst>
              <a:gd name="connsiteX0" fmla="*/ 224790 w 224790"/>
              <a:gd name="connsiteY0" fmla="*/ 53340 h 108585"/>
              <a:gd name="connsiteX1" fmla="*/ 224790 w 224790"/>
              <a:gd name="connsiteY1" fmla="*/ 53340 h 108585"/>
              <a:gd name="connsiteX2" fmla="*/ 211455 w 224790"/>
              <a:gd name="connsiteY2" fmla="*/ 26670 h 108585"/>
              <a:gd name="connsiteX3" fmla="*/ 207645 w 224790"/>
              <a:gd name="connsiteY3" fmla="*/ 20955 h 108585"/>
              <a:gd name="connsiteX4" fmla="*/ 194310 w 224790"/>
              <a:gd name="connsiteY4" fmla="*/ 17145 h 108585"/>
              <a:gd name="connsiteX5" fmla="*/ 182880 w 224790"/>
              <a:gd name="connsiteY5" fmla="*/ 11430 h 108585"/>
              <a:gd name="connsiteX6" fmla="*/ 177165 w 224790"/>
              <a:gd name="connsiteY6" fmla="*/ 7620 h 108585"/>
              <a:gd name="connsiteX7" fmla="*/ 156210 w 224790"/>
              <a:gd name="connsiteY7" fmla="*/ 1905 h 108585"/>
              <a:gd name="connsiteX8" fmla="*/ 129540 w 224790"/>
              <a:gd name="connsiteY8" fmla="*/ 0 h 108585"/>
              <a:gd name="connsiteX9" fmla="*/ 68580 w 224790"/>
              <a:gd name="connsiteY9" fmla="*/ 5715 h 108585"/>
              <a:gd name="connsiteX10" fmla="*/ 62865 w 224790"/>
              <a:gd name="connsiteY10" fmla="*/ 7620 h 108585"/>
              <a:gd name="connsiteX11" fmla="*/ 40005 w 224790"/>
              <a:gd name="connsiteY11" fmla="*/ 22860 h 108585"/>
              <a:gd name="connsiteX12" fmla="*/ 34290 w 224790"/>
              <a:gd name="connsiteY12" fmla="*/ 26670 h 108585"/>
              <a:gd name="connsiteX13" fmla="*/ 28575 w 224790"/>
              <a:gd name="connsiteY13" fmla="*/ 30480 h 108585"/>
              <a:gd name="connsiteX14" fmla="*/ 13335 w 224790"/>
              <a:gd name="connsiteY14" fmla="*/ 43815 h 108585"/>
              <a:gd name="connsiteX15" fmla="*/ 7620 w 224790"/>
              <a:gd name="connsiteY15" fmla="*/ 47625 h 108585"/>
              <a:gd name="connsiteX16" fmla="*/ 3810 w 224790"/>
              <a:gd name="connsiteY16" fmla="*/ 53340 h 108585"/>
              <a:gd name="connsiteX17" fmla="*/ 0 w 224790"/>
              <a:gd name="connsiteY17" fmla="*/ 64770 h 108585"/>
              <a:gd name="connsiteX18" fmla="*/ 102870 w 224790"/>
              <a:gd name="connsiteY18" fmla="*/ 108585 h 108585"/>
              <a:gd name="connsiteX19" fmla="*/ 224790 w 224790"/>
              <a:gd name="connsiteY19" fmla="*/ 53340 h 108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4790" h="108585">
                <a:moveTo>
                  <a:pt x="224790" y="53340"/>
                </a:moveTo>
                <a:lnTo>
                  <a:pt x="224790" y="53340"/>
                </a:lnTo>
                <a:cubicBezTo>
                  <a:pt x="216446" y="28308"/>
                  <a:pt x="223853" y="34935"/>
                  <a:pt x="211455" y="26670"/>
                </a:cubicBezTo>
                <a:cubicBezTo>
                  <a:pt x="210185" y="24765"/>
                  <a:pt x="209433" y="22385"/>
                  <a:pt x="207645" y="20955"/>
                </a:cubicBezTo>
                <a:cubicBezTo>
                  <a:pt x="206403" y="19961"/>
                  <a:pt x="194808" y="17269"/>
                  <a:pt x="194310" y="17145"/>
                </a:cubicBezTo>
                <a:cubicBezTo>
                  <a:pt x="177932" y="6226"/>
                  <a:pt x="198654" y="19317"/>
                  <a:pt x="182880" y="11430"/>
                </a:cubicBezTo>
                <a:cubicBezTo>
                  <a:pt x="180832" y="10406"/>
                  <a:pt x="179257" y="8550"/>
                  <a:pt x="177165" y="7620"/>
                </a:cubicBezTo>
                <a:cubicBezTo>
                  <a:pt x="172078" y="5359"/>
                  <a:pt x="162083" y="2523"/>
                  <a:pt x="156210" y="1905"/>
                </a:cubicBezTo>
                <a:cubicBezTo>
                  <a:pt x="147346" y="972"/>
                  <a:pt x="138430" y="635"/>
                  <a:pt x="129540" y="0"/>
                </a:cubicBezTo>
                <a:cubicBezTo>
                  <a:pt x="75997" y="2059"/>
                  <a:pt x="95684" y="-3320"/>
                  <a:pt x="68580" y="5715"/>
                </a:cubicBezTo>
                <a:cubicBezTo>
                  <a:pt x="66675" y="6350"/>
                  <a:pt x="64536" y="6506"/>
                  <a:pt x="62865" y="7620"/>
                </a:cubicBezTo>
                <a:lnTo>
                  <a:pt x="40005" y="22860"/>
                </a:lnTo>
                <a:lnTo>
                  <a:pt x="34290" y="26670"/>
                </a:lnTo>
                <a:lnTo>
                  <a:pt x="28575" y="30480"/>
                </a:lnTo>
                <a:cubicBezTo>
                  <a:pt x="22225" y="40005"/>
                  <a:pt x="26670" y="34925"/>
                  <a:pt x="13335" y="43815"/>
                </a:cubicBezTo>
                <a:lnTo>
                  <a:pt x="7620" y="47625"/>
                </a:lnTo>
                <a:cubicBezTo>
                  <a:pt x="6350" y="49530"/>
                  <a:pt x="4740" y="51248"/>
                  <a:pt x="3810" y="53340"/>
                </a:cubicBezTo>
                <a:cubicBezTo>
                  <a:pt x="2179" y="57010"/>
                  <a:pt x="0" y="64770"/>
                  <a:pt x="0" y="64770"/>
                </a:cubicBezTo>
                <a:lnTo>
                  <a:pt x="102870" y="108585"/>
                </a:lnTo>
                <a:lnTo>
                  <a:pt x="224790" y="5334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Metin kutusu 54"/>
              <p:cNvSpPr txBox="1"/>
              <p:nvPr/>
            </p:nvSpPr>
            <p:spPr>
              <a:xfrm>
                <a:off x="5984824" y="1687410"/>
                <a:ext cx="2421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tr-TR" b="0" dirty="0" smtClean="0">
                  <a:solidFill>
                    <a:srgbClr val="FFC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Metin kutusu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24" y="1687410"/>
                <a:ext cx="242118" cy="215444"/>
              </a:xfrm>
              <a:prstGeom prst="rect">
                <a:avLst/>
              </a:prstGeom>
              <a:blipFill>
                <a:blip r:embed="rId9"/>
                <a:stretch>
                  <a:fillRect l="-28205" r="-5128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kış Çizelgesi: Veri 21"/>
          <p:cNvSpPr/>
          <p:nvPr/>
        </p:nvSpPr>
        <p:spPr>
          <a:xfrm rot="12130367">
            <a:off x="4897872" y="2424138"/>
            <a:ext cx="1366138" cy="1243120"/>
          </a:xfrm>
          <a:prstGeom prst="flowChartInputOutput">
            <a:avLst/>
          </a:prstGeom>
          <a:solidFill>
            <a:srgbClr val="FF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kış Çizelgesi: Veri 22"/>
          <p:cNvSpPr/>
          <p:nvPr/>
        </p:nvSpPr>
        <p:spPr>
          <a:xfrm rot="18293463">
            <a:off x="4701239" y="1832519"/>
            <a:ext cx="2114456" cy="1378594"/>
          </a:xfrm>
          <a:prstGeom prst="flowChartInputOutput">
            <a:avLst/>
          </a:prstGeom>
          <a:solidFill>
            <a:srgbClr val="7030A0">
              <a:alpha val="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erbest Form 23"/>
          <p:cNvSpPr/>
          <p:nvPr/>
        </p:nvSpPr>
        <p:spPr>
          <a:xfrm>
            <a:off x="5558790" y="3625215"/>
            <a:ext cx="163830" cy="154305"/>
          </a:xfrm>
          <a:custGeom>
            <a:avLst/>
            <a:gdLst>
              <a:gd name="connsiteX0" fmla="*/ 40005 w 163830"/>
              <a:gd name="connsiteY0" fmla="*/ 0 h 154305"/>
              <a:gd name="connsiteX1" fmla="*/ 40005 w 163830"/>
              <a:gd name="connsiteY1" fmla="*/ 0 h 154305"/>
              <a:gd name="connsiteX2" fmla="*/ 22860 w 163830"/>
              <a:gd name="connsiteY2" fmla="*/ 1905 h 154305"/>
              <a:gd name="connsiteX3" fmla="*/ 20955 w 163830"/>
              <a:gd name="connsiteY3" fmla="*/ 7620 h 154305"/>
              <a:gd name="connsiteX4" fmla="*/ 17145 w 163830"/>
              <a:gd name="connsiteY4" fmla="*/ 13335 h 154305"/>
              <a:gd name="connsiteX5" fmla="*/ 13335 w 163830"/>
              <a:gd name="connsiteY5" fmla="*/ 24765 h 154305"/>
              <a:gd name="connsiteX6" fmla="*/ 9525 w 163830"/>
              <a:gd name="connsiteY6" fmla="*/ 30480 h 154305"/>
              <a:gd name="connsiteX7" fmla="*/ 5715 w 163830"/>
              <a:gd name="connsiteY7" fmla="*/ 41910 h 154305"/>
              <a:gd name="connsiteX8" fmla="*/ 1905 w 163830"/>
              <a:gd name="connsiteY8" fmla="*/ 55245 h 154305"/>
              <a:gd name="connsiteX9" fmla="*/ 0 w 163830"/>
              <a:gd name="connsiteY9" fmla="*/ 70485 h 154305"/>
              <a:gd name="connsiteX10" fmla="*/ 3810 w 163830"/>
              <a:gd name="connsiteY10" fmla="*/ 97155 h 154305"/>
              <a:gd name="connsiteX11" fmla="*/ 163830 w 163830"/>
              <a:gd name="connsiteY11" fmla="*/ 154305 h 154305"/>
              <a:gd name="connsiteX12" fmla="*/ 40005 w 163830"/>
              <a:gd name="connsiteY12" fmla="*/ 0 h 15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3830" h="154305">
                <a:moveTo>
                  <a:pt x="40005" y="0"/>
                </a:moveTo>
                <a:lnTo>
                  <a:pt x="40005" y="0"/>
                </a:lnTo>
                <a:cubicBezTo>
                  <a:pt x="34290" y="635"/>
                  <a:pt x="28199" y="-231"/>
                  <a:pt x="22860" y="1905"/>
                </a:cubicBezTo>
                <a:cubicBezTo>
                  <a:pt x="20996" y="2651"/>
                  <a:pt x="21853" y="5824"/>
                  <a:pt x="20955" y="7620"/>
                </a:cubicBezTo>
                <a:cubicBezTo>
                  <a:pt x="19931" y="9668"/>
                  <a:pt x="18075" y="11243"/>
                  <a:pt x="17145" y="13335"/>
                </a:cubicBezTo>
                <a:cubicBezTo>
                  <a:pt x="15514" y="17005"/>
                  <a:pt x="15563" y="21423"/>
                  <a:pt x="13335" y="24765"/>
                </a:cubicBezTo>
                <a:cubicBezTo>
                  <a:pt x="12065" y="26670"/>
                  <a:pt x="10455" y="28388"/>
                  <a:pt x="9525" y="30480"/>
                </a:cubicBezTo>
                <a:cubicBezTo>
                  <a:pt x="7894" y="34150"/>
                  <a:pt x="6985" y="38100"/>
                  <a:pt x="5715" y="41910"/>
                </a:cubicBezTo>
                <a:cubicBezTo>
                  <a:pt x="4205" y="46440"/>
                  <a:pt x="2702" y="50461"/>
                  <a:pt x="1905" y="55245"/>
                </a:cubicBezTo>
                <a:cubicBezTo>
                  <a:pt x="1063" y="60295"/>
                  <a:pt x="635" y="65405"/>
                  <a:pt x="0" y="70485"/>
                </a:cubicBezTo>
                <a:cubicBezTo>
                  <a:pt x="2023" y="94760"/>
                  <a:pt x="-1515" y="86506"/>
                  <a:pt x="3810" y="97155"/>
                </a:cubicBezTo>
                <a:lnTo>
                  <a:pt x="163830" y="154305"/>
                </a:lnTo>
                <a:lnTo>
                  <a:pt x="40005" y="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Metin kutusu 24"/>
              <p:cNvSpPr txBox="1"/>
              <p:nvPr/>
            </p:nvSpPr>
            <p:spPr>
              <a:xfrm>
                <a:off x="5281260" y="3421171"/>
                <a:ext cx="2485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tr-TR" b="0" dirty="0" smtClean="0">
                  <a:solidFill>
                    <a:srgbClr val="FFC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Metin kutusu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260" y="3421171"/>
                <a:ext cx="248530" cy="215444"/>
              </a:xfrm>
              <a:prstGeom prst="rect">
                <a:avLst/>
              </a:prstGeom>
              <a:blipFill>
                <a:blip r:embed="rId10"/>
                <a:stretch>
                  <a:fillRect l="-9756" r="-243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erbest Form 25"/>
          <p:cNvSpPr/>
          <p:nvPr/>
        </p:nvSpPr>
        <p:spPr>
          <a:xfrm>
            <a:off x="5959122" y="2700867"/>
            <a:ext cx="293511" cy="575733"/>
          </a:xfrm>
          <a:custGeom>
            <a:avLst/>
            <a:gdLst>
              <a:gd name="connsiteX0" fmla="*/ 268111 w 293511"/>
              <a:gd name="connsiteY0" fmla="*/ 0 h 575733"/>
              <a:gd name="connsiteX1" fmla="*/ 268111 w 293511"/>
              <a:gd name="connsiteY1" fmla="*/ 0 h 575733"/>
              <a:gd name="connsiteX2" fmla="*/ 174978 w 293511"/>
              <a:gd name="connsiteY2" fmla="*/ 2822 h 575733"/>
              <a:gd name="connsiteX3" fmla="*/ 146756 w 293511"/>
              <a:gd name="connsiteY3" fmla="*/ 8466 h 575733"/>
              <a:gd name="connsiteX4" fmla="*/ 129822 w 293511"/>
              <a:gd name="connsiteY4" fmla="*/ 14111 h 575733"/>
              <a:gd name="connsiteX5" fmla="*/ 121356 w 293511"/>
              <a:gd name="connsiteY5" fmla="*/ 19755 h 575733"/>
              <a:gd name="connsiteX6" fmla="*/ 110067 w 293511"/>
              <a:gd name="connsiteY6" fmla="*/ 22577 h 575733"/>
              <a:gd name="connsiteX7" fmla="*/ 104422 w 293511"/>
              <a:gd name="connsiteY7" fmla="*/ 28222 h 575733"/>
              <a:gd name="connsiteX8" fmla="*/ 95956 w 293511"/>
              <a:gd name="connsiteY8" fmla="*/ 31044 h 575733"/>
              <a:gd name="connsiteX9" fmla="*/ 81845 w 293511"/>
              <a:gd name="connsiteY9" fmla="*/ 39511 h 575733"/>
              <a:gd name="connsiteX10" fmla="*/ 70556 w 293511"/>
              <a:gd name="connsiteY10" fmla="*/ 50800 h 575733"/>
              <a:gd name="connsiteX11" fmla="*/ 59267 w 293511"/>
              <a:gd name="connsiteY11" fmla="*/ 62089 h 575733"/>
              <a:gd name="connsiteX12" fmla="*/ 53622 w 293511"/>
              <a:gd name="connsiteY12" fmla="*/ 67733 h 575733"/>
              <a:gd name="connsiteX13" fmla="*/ 50800 w 293511"/>
              <a:gd name="connsiteY13" fmla="*/ 76200 h 575733"/>
              <a:gd name="connsiteX14" fmla="*/ 39511 w 293511"/>
              <a:gd name="connsiteY14" fmla="*/ 90311 h 575733"/>
              <a:gd name="connsiteX15" fmla="*/ 31045 w 293511"/>
              <a:gd name="connsiteY15" fmla="*/ 115711 h 575733"/>
              <a:gd name="connsiteX16" fmla="*/ 25400 w 293511"/>
              <a:gd name="connsiteY16" fmla="*/ 132644 h 575733"/>
              <a:gd name="connsiteX17" fmla="*/ 22578 w 293511"/>
              <a:gd name="connsiteY17" fmla="*/ 143933 h 575733"/>
              <a:gd name="connsiteX18" fmla="*/ 16934 w 293511"/>
              <a:gd name="connsiteY18" fmla="*/ 163689 h 575733"/>
              <a:gd name="connsiteX19" fmla="*/ 14111 w 293511"/>
              <a:gd name="connsiteY19" fmla="*/ 186266 h 575733"/>
              <a:gd name="connsiteX20" fmla="*/ 5645 w 293511"/>
              <a:gd name="connsiteY20" fmla="*/ 214489 h 575733"/>
              <a:gd name="connsiteX21" fmla="*/ 0 w 293511"/>
              <a:gd name="connsiteY21" fmla="*/ 242711 h 575733"/>
              <a:gd name="connsiteX22" fmla="*/ 2822 w 293511"/>
              <a:gd name="connsiteY22" fmla="*/ 383822 h 575733"/>
              <a:gd name="connsiteX23" fmla="*/ 8467 w 293511"/>
              <a:gd name="connsiteY23" fmla="*/ 400755 h 575733"/>
              <a:gd name="connsiteX24" fmla="*/ 11289 w 293511"/>
              <a:gd name="connsiteY24" fmla="*/ 409222 h 575733"/>
              <a:gd name="connsiteX25" fmla="*/ 16934 w 293511"/>
              <a:gd name="connsiteY25" fmla="*/ 417689 h 575733"/>
              <a:gd name="connsiteX26" fmla="*/ 25400 w 293511"/>
              <a:gd name="connsiteY26" fmla="*/ 443089 h 575733"/>
              <a:gd name="connsiteX27" fmla="*/ 28222 w 293511"/>
              <a:gd name="connsiteY27" fmla="*/ 451555 h 575733"/>
              <a:gd name="connsiteX28" fmla="*/ 33867 w 293511"/>
              <a:gd name="connsiteY28" fmla="*/ 471311 h 575733"/>
              <a:gd name="connsiteX29" fmla="*/ 39511 w 293511"/>
              <a:gd name="connsiteY29" fmla="*/ 482600 h 575733"/>
              <a:gd name="connsiteX30" fmla="*/ 45156 w 293511"/>
              <a:gd name="connsiteY30" fmla="*/ 499533 h 575733"/>
              <a:gd name="connsiteX31" fmla="*/ 47978 w 293511"/>
              <a:gd name="connsiteY31" fmla="*/ 508000 h 575733"/>
              <a:gd name="connsiteX32" fmla="*/ 53622 w 293511"/>
              <a:gd name="connsiteY32" fmla="*/ 516466 h 575733"/>
              <a:gd name="connsiteX33" fmla="*/ 59267 w 293511"/>
              <a:gd name="connsiteY33" fmla="*/ 533400 h 575733"/>
              <a:gd name="connsiteX34" fmla="*/ 81845 w 293511"/>
              <a:gd name="connsiteY34" fmla="*/ 555977 h 575733"/>
              <a:gd name="connsiteX35" fmla="*/ 93134 w 293511"/>
              <a:gd name="connsiteY35" fmla="*/ 567266 h 575733"/>
              <a:gd name="connsiteX36" fmla="*/ 101600 w 293511"/>
              <a:gd name="connsiteY36" fmla="*/ 570089 h 575733"/>
              <a:gd name="connsiteX37" fmla="*/ 115711 w 293511"/>
              <a:gd name="connsiteY37" fmla="*/ 575733 h 575733"/>
              <a:gd name="connsiteX38" fmla="*/ 293511 w 293511"/>
              <a:gd name="connsiteY38" fmla="*/ 307622 h 575733"/>
              <a:gd name="connsiteX39" fmla="*/ 268111 w 293511"/>
              <a:gd name="connsiteY39" fmla="*/ 0 h 57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93511" h="575733">
                <a:moveTo>
                  <a:pt x="268111" y="0"/>
                </a:moveTo>
                <a:lnTo>
                  <a:pt x="268111" y="0"/>
                </a:lnTo>
                <a:cubicBezTo>
                  <a:pt x="237067" y="941"/>
                  <a:pt x="205996" y="1231"/>
                  <a:pt x="174978" y="2822"/>
                </a:cubicBezTo>
                <a:cubicBezTo>
                  <a:pt x="168845" y="3136"/>
                  <a:pt x="153682" y="6388"/>
                  <a:pt x="146756" y="8466"/>
                </a:cubicBezTo>
                <a:cubicBezTo>
                  <a:pt x="141057" y="10176"/>
                  <a:pt x="129822" y="14111"/>
                  <a:pt x="129822" y="14111"/>
                </a:cubicBezTo>
                <a:cubicBezTo>
                  <a:pt x="127000" y="15992"/>
                  <a:pt x="124473" y="18419"/>
                  <a:pt x="121356" y="19755"/>
                </a:cubicBezTo>
                <a:cubicBezTo>
                  <a:pt x="117791" y="21283"/>
                  <a:pt x="113536" y="20842"/>
                  <a:pt x="110067" y="22577"/>
                </a:cubicBezTo>
                <a:cubicBezTo>
                  <a:pt x="107687" y="23767"/>
                  <a:pt x="106704" y="26853"/>
                  <a:pt x="104422" y="28222"/>
                </a:cubicBezTo>
                <a:cubicBezTo>
                  <a:pt x="101871" y="29752"/>
                  <a:pt x="98778" y="30103"/>
                  <a:pt x="95956" y="31044"/>
                </a:cubicBezTo>
                <a:cubicBezTo>
                  <a:pt x="75097" y="51903"/>
                  <a:pt x="107491" y="21192"/>
                  <a:pt x="81845" y="39511"/>
                </a:cubicBezTo>
                <a:cubicBezTo>
                  <a:pt x="77515" y="42604"/>
                  <a:pt x="74319" y="47037"/>
                  <a:pt x="70556" y="50800"/>
                </a:cubicBezTo>
                <a:lnTo>
                  <a:pt x="59267" y="62089"/>
                </a:lnTo>
                <a:lnTo>
                  <a:pt x="53622" y="67733"/>
                </a:lnTo>
                <a:cubicBezTo>
                  <a:pt x="52681" y="70555"/>
                  <a:pt x="52130" y="73539"/>
                  <a:pt x="50800" y="76200"/>
                </a:cubicBezTo>
                <a:cubicBezTo>
                  <a:pt x="47240" y="83320"/>
                  <a:pt x="44761" y="85061"/>
                  <a:pt x="39511" y="90311"/>
                </a:cubicBezTo>
                <a:lnTo>
                  <a:pt x="31045" y="115711"/>
                </a:lnTo>
                <a:lnTo>
                  <a:pt x="25400" y="132644"/>
                </a:lnTo>
                <a:cubicBezTo>
                  <a:pt x="24459" y="136407"/>
                  <a:pt x="23643" y="140203"/>
                  <a:pt x="22578" y="143933"/>
                </a:cubicBezTo>
                <a:cubicBezTo>
                  <a:pt x="19894" y="153330"/>
                  <a:pt x="18699" y="153099"/>
                  <a:pt x="16934" y="163689"/>
                </a:cubicBezTo>
                <a:cubicBezTo>
                  <a:pt x="15687" y="171170"/>
                  <a:pt x="15700" y="178850"/>
                  <a:pt x="14111" y="186266"/>
                </a:cubicBezTo>
                <a:cubicBezTo>
                  <a:pt x="5272" y="227515"/>
                  <a:pt x="11193" y="183976"/>
                  <a:pt x="5645" y="214489"/>
                </a:cubicBezTo>
                <a:cubicBezTo>
                  <a:pt x="456" y="243025"/>
                  <a:pt x="5795" y="225323"/>
                  <a:pt x="0" y="242711"/>
                </a:cubicBezTo>
                <a:cubicBezTo>
                  <a:pt x="941" y="289748"/>
                  <a:pt x="305" y="336843"/>
                  <a:pt x="2822" y="383822"/>
                </a:cubicBezTo>
                <a:cubicBezTo>
                  <a:pt x="3140" y="389763"/>
                  <a:pt x="6585" y="395111"/>
                  <a:pt x="8467" y="400755"/>
                </a:cubicBezTo>
                <a:cubicBezTo>
                  <a:pt x="9408" y="403577"/>
                  <a:pt x="9639" y="406747"/>
                  <a:pt x="11289" y="409222"/>
                </a:cubicBezTo>
                <a:lnTo>
                  <a:pt x="16934" y="417689"/>
                </a:lnTo>
                <a:lnTo>
                  <a:pt x="25400" y="443089"/>
                </a:lnTo>
                <a:cubicBezTo>
                  <a:pt x="26341" y="445911"/>
                  <a:pt x="27500" y="448669"/>
                  <a:pt x="28222" y="451555"/>
                </a:cubicBezTo>
                <a:cubicBezTo>
                  <a:pt x="29653" y="457279"/>
                  <a:pt x="31439" y="465646"/>
                  <a:pt x="33867" y="471311"/>
                </a:cubicBezTo>
                <a:cubicBezTo>
                  <a:pt x="35524" y="475178"/>
                  <a:pt x="37949" y="478694"/>
                  <a:pt x="39511" y="482600"/>
                </a:cubicBezTo>
                <a:cubicBezTo>
                  <a:pt x="41721" y="488124"/>
                  <a:pt x="43274" y="493889"/>
                  <a:pt x="45156" y="499533"/>
                </a:cubicBezTo>
                <a:cubicBezTo>
                  <a:pt x="46097" y="502355"/>
                  <a:pt x="46328" y="505525"/>
                  <a:pt x="47978" y="508000"/>
                </a:cubicBezTo>
                <a:cubicBezTo>
                  <a:pt x="49859" y="510822"/>
                  <a:pt x="52245" y="513367"/>
                  <a:pt x="53622" y="516466"/>
                </a:cubicBezTo>
                <a:cubicBezTo>
                  <a:pt x="56039" y="521903"/>
                  <a:pt x="55060" y="529193"/>
                  <a:pt x="59267" y="533400"/>
                </a:cubicBezTo>
                <a:lnTo>
                  <a:pt x="81845" y="555977"/>
                </a:lnTo>
                <a:lnTo>
                  <a:pt x="93134" y="567266"/>
                </a:lnTo>
                <a:cubicBezTo>
                  <a:pt x="95956" y="568207"/>
                  <a:pt x="98740" y="569272"/>
                  <a:pt x="101600" y="570089"/>
                </a:cubicBezTo>
                <a:cubicBezTo>
                  <a:pt x="114810" y="573864"/>
                  <a:pt x="109930" y="569952"/>
                  <a:pt x="115711" y="575733"/>
                </a:cubicBezTo>
                <a:lnTo>
                  <a:pt x="293511" y="307622"/>
                </a:lnTo>
                <a:lnTo>
                  <a:pt x="268111" y="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Metin kutusu 26"/>
              <p:cNvSpPr txBox="1"/>
              <p:nvPr/>
            </p:nvSpPr>
            <p:spPr>
              <a:xfrm>
                <a:off x="5416058" y="2597495"/>
                <a:ext cx="689483" cy="312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  <m:sup>
                          <m: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𝐶𝑁𝐶𝐴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Metin kutusu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058" y="2597495"/>
                <a:ext cx="689483" cy="3129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kış Çizelgesi: Veri 29"/>
          <p:cNvSpPr/>
          <p:nvPr/>
        </p:nvSpPr>
        <p:spPr>
          <a:xfrm rot="20200782">
            <a:off x="4634723" y="3923519"/>
            <a:ext cx="1565341" cy="1088040"/>
          </a:xfrm>
          <a:prstGeom prst="flowChartInputOutput">
            <a:avLst/>
          </a:prstGeom>
          <a:solidFill>
            <a:srgbClr val="7030A0">
              <a:alpha val="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erbest Form 31"/>
          <p:cNvSpPr/>
          <p:nvPr/>
        </p:nvSpPr>
        <p:spPr>
          <a:xfrm rot="194165">
            <a:off x="4644390" y="4011930"/>
            <a:ext cx="144780" cy="308610"/>
          </a:xfrm>
          <a:custGeom>
            <a:avLst/>
            <a:gdLst>
              <a:gd name="connsiteX0" fmla="*/ 26670 w 144780"/>
              <a:gd name="connsiteY0" fmla="*/ 0 h 308610"/>
              <a:gd name="connsiteX1" fmla="*/ 26670 w 144780"/>
              <a:gd name="connsiteY1" fmla="*/ 0 h 308610"/>
              <a:gd name="connsiteX2" fmla="*/ 7620 w 144780"/>
              <a:gd name="connsiteY2" fmla="*/ 53340 h 308610"/>
              <a:gd name="connsiteX3" fmla="*/ 0 w 144780"/>
              <a:gd name="connsiteY3" fmla="*/ 83820 h 308610"/>
              <a:gd name="connsiteX4" fmla="*/ 3810 w 144780"/>
              <a:gd name="connsiteY4" fmla="*/ 175260 h 308610"/>
              <a:gd name="connsiteX5" fmla="*/ 11430 w 144780"/>
              <a:gd name="connsiteY5" fmla="*/ 201930 h 308610"/>
              <a:gd name="connsiteX6" fmla="*/ 22860 w 144780"/>
              <a:gd name="connsiteY6" fmla="*/ 228600 h 308610"/>
              <a:gd name="connsiteX7" fmla="*/ 26670 w 144780"/>
              <a:gd name="connsiteY7" fmla="*/ 243840 h 308610"/>
              <a:gd name="connsiteX8" fmla="*/ 38100 w 144780"/>
              <a:gd name="connsiteY8" fmla="*/ 251460 h 308610"/>
              <a:gd name="connsiteX9" fmla="*/ 60960 w 144780"/>
              <a:gd name="connsiteY9" fmla="*/ 266700 h 308610"/>
              <a:gd name="connsiteX10" fmla="*/ 68580 w 144780"/>
              <a:gd name="connsiteY10" fmla="*/ 278130 h 308610"/>
              <a:gd name="connsiteX11" fmla="*/ 91440 w 144780"/>
              <a:gd name="connsiteY11" fmla="*/ 289560 h 308610"/>
              <a:gd name="connsiteX12" fmla="*/ 102870 w 144780"/>
              <a:gd name="connsiteY12" fmla="*/ 297180 h 308610"/>
              <a:gd name="connsiteX13" fmla="*/ 125730 w 144780"/>
              <a:gd name="connsiteY13" fmla="*/ 304800 h 308610"/>
              <a:gd name="connsiteX14" fmla="*/ 144780 w 144780"/>
              <a:gd name="connsiteY14" fmla="*/ 308610 h 308610"/>
              <a:gd name="connsiteX15" fmla="*/ 125730 w 144780"/>
              <a:gd name="connsiteY15" fmla="*/ 148590 h 308610"/>
              <a:gd name="connsiteX16" fmla="*/ 26670 w 144780"/>
              <a:gd name="connsiteY16" fmla="*/ 0 h 30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4780" h="308610">
                <a:moveTo>
                  <a:pt x="26670" y="0"/>
                </a:moveTo>
                <a:lnTo>
                  <a:pt x="26670" y="0"/>
                </a:lnTo>
                <a:cubicBezTo>
                  <a:pt x="23617" y="8142"/>
                  <a:pt x="10383" y="42289"/>
                  <a:pt x="7620" y="53340"/>
                </a:cubicBezTo>
                <a:lnTo>
                  <a:pt x="0" y="83820"/>
                </a:lnTo>
                <a:cubicBezTo>
                  <a:pt x="1270" y="114300"/>
                  <a:pt x="1637" y="144831"/>
                  <a:pt x="3810" y="175260"/>
                </a:cubicBezTo>
                <a:cubicBezTo>
                  <a:pt x="4377" y="183200"/>
                  <a:pt x="9198" y="194119"/>
                  <a:pt x="11430" y="201930"/>
                </a:cubicBezTo>
                <a:cubicBezTo>
                  <a:pt x="17581" y="223458"/>
                  <a:pt x="11260" y="211200"/>
                  <a:pt x="22860" y="228600"/>
                </a:cubicBezTo>
                <a:cubicBezTo>
                  <a:pt x="24130" y="233680"/>
                  <a:pt x="23765" y="239483"/>
                  <a:pt x="26670" y="243840"/>
                </a:cubicBezTo>
                <a:cubicBezTo>
                  <a:pt x="29210" y="247650"/>
                  <a:pt x="34582" y="248529"/>
                  <a:pt x="38100" y="251460"/>
                </a:cubicBezTo>
                <a:cubicBezTo>
                  <a:pt x="57126" y="267315"/>
                  <a:pt x="40873" y="260004"/>
                  <a:pt x="60960" y="266700"/>
                </a:cubicBezTo>
                <a:cubicBezTo>
                  <a:pt x="63500" y="270510"/>
                  <a:pt x="65342" y="274892"/>
                  <a:pt x="68580" y="278130"/>
                </a:cubicBezTo>
                <a:cubicBezTo>
                  <a:pt x="79499" y="289049"/>
                  <a:pt x="79045" y="283362"/>
                  <a:pt x="91440" y="289560"/>
                </a:cubicBezTo>
                <a:cubicBezTo>
                  <a:pt x="95536" y="291608"/>
                  <a:pt x="98686" y="295320"/>
                  <a:pt x="102870" y="297180"/>
                </a:cubicBezTo>
                <a:cubicBezTo>
                  <a:pt x="110210" y="300442"/>
                  <a:pt x="117854" y="303225"/>
                  <a:pt x="125730" y="304800"/>
                </a:cubicBezTo>
                <a:lnTo>
                  <a:pt x="144780" y="308610"/>
                </a:lnTo>
                <a:lnTo>
                  <a:pt x="125730" y="148590"/>
                </a:lnTo>
                <a:lnTo>
                  <a:pt x="26670" y="0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Metin kutusu 32"/>
              <p:cNvSpPr txBox="1"/>
              <p:nvPr/>
            </p:nvSpPr>
            <p:spPr>
              <a:xfrm>
                <a:off x="4395800" y="4058513"/>
                <a:ext cx="2405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tr-TR" b="0" dirty="0" smtClean="0">
                  <a:solidFill>
                    <a:srgbClr val="FFC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Metin kutusu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800" y="4058513"/>
                <a:ext cx="240515" cy="215444"/>
              </a:xfrm>
              <a:prstGeom prst="rect">
                <a:avLst/>
              </a:prstGeom>
              <a:blipFill>
                <a:blip r:embed="rId12"/>
                <a:stretch>
                  <a:fillRect l="-17500" r="-2500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erbest Form 33"/>
          <p:cNvSpPr/>
          <p:nvPr/>
        </p:nvSpPr>
        <p:spPr>
          <a:xfrm>
            <a:off x="5100705" y="3983149"/>
            <a:ext cx="112395" cy="177191"/>
          </a:xfrm>
          <a:custGeom>
            <a:avLst/>
            <a:gdLst>
              <a:gd name="connsiteX0" fmla="*/ 102870 w 112395"/>
              <a:gd name="connsiteY0" fmla="*/ 0 h 177191"/>
              <a:gd name="connsiteX1" fmla="*/ 102870 w 112395"/>
              <a:gd name="connsiteY1" fmla="*/ 0 h 177191"/>
              <a:gd name="connsiteX2" fmla="*/ 110490 w 112395"/>
              <a:gd name="connsiteY2" fmla="*/ 15240 h 177191"/>
              <a:gd name="connsiteX3" fmla="*/ 112395 w 112395"/>
              <a:gd name="connsiteY3" fmla="*/ 20955 h 177191"/>
              <a:gd name="connsiteX4" fmla="*/ 110490 w 112395"/>
              <a:gd name="connsiteY4" fmla="*/ 66675 h 177191"/>
              <a:gd name="connsiteX5" fmla="*/ 108585 w 112395"/>
              <a:gd name="connsiteY5" fmla="*/ 80010 h 177191"/>
              <a:gd name="connsiteX6" fmla="*/ 104775 w 112395"/>
              <a:gd name="connsiteY6" fmla="*/ 91440 h 177191"/>
              <a:gd name="connsiteX7" fmla="*/ 100965 w 112395"/>
              <a:gd name="connsiteY7" fmla="*/ 102870 h 177191"/>
              <a:gd name="connsiteX8" fmla="*/ 99060 w 112395"/>
              <a:gd name="connsiteY8" fmla="*/ 108585 h 177191"/>
              <a:gd name="connsiteX9" fmla="*/ 97155 w 112395"/>
              <a:gd name="connsiteY9" fmla="*/ 114300 h 177191"/>
              <a:gd name="connsiteX10" fmla="*/ 87630 w 112395"/>
              <a:gd name="connsiteY10" fmla="*/ 125730 h 177191"/>
              <a:gd name="connsiteX11" fmla="*/ 78105 w 112395"/>
              <a:gd name="connsiteY11" fmla="*/ 133350 h 177191"/>
              <a:gd name="connsiteX12" fmla="*/ 72390 w 112395"/>
              <a:gd name="connsiteY12" fmla="*/ 140970 h 177191"/>
              <a:gd name="connsiteX13" fmla="*/ 60960 w 112395"/>
              <a:gd name="connsiteY13" fmla="*/ 148590 h 177191"/>
              <a:gd name="connsiteX14" fmla="*/ 51435 w 112395"/>
              <a:gd name="connsiteY14" fmla="*/ 156210 h 177191"/>
              <a:gd name="connsiteX15" fmla="*/ 40005 w 112395"/>
              <a:gd name="connsiteY15" fmla="*/ 167640 h 177191"/>
              <a:gd name="connsiteX16" fmla="*/ 32385 w 112395"/>
              <a:gd name="connsiteY16" fmla="*/ 169545 h 177191"/>
              <a:gd name="connsiteX17" fmla="*/ 20955 w 112395"/>
              <a:gd name="connsiteY17" fmla="*/ 173355 h 177191"/>
              <a:gd name="connsiteX18" fmla="*/ 13335 w 112395"/>
              <a:gd name="connsiteY18" fmla="*/ 175260 h 177191"/>
              <a:gd name="connsiteX19" fmla="*/ 3810 w 112395"/>
              <a:gd name="connsiteY19" fmla="*/ 177165 h 177191"/>
              <a:gd name="connsiteX20" fmla="*/ 0 w 112395"/>
              <a:gd name="connsiteY20" fmla="*/ 66675 h 177191"/>
              <a:gd name="connsiteX21" fmla="*/ 102870 w 112395"/>
              <a:gd name="connsiteY21" fmla="*/ 0 h 17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395" h="177191">
                <a:moveTo>
                  <a:pt x="102870" y="0"/>
                </a:moveTo>
                <a:lnTo>
                  <a:pt x="102870" y="0"/>
                </a:lnTo>
                <a:cubicBezTo>
                  <a:pt x="105410" y="5080"/>
                  <a:pt x="108140" y="10069"/>
                  <a:pt x="110490" y="15240"/>
                </a:cubicBezTo>
                <a:cubicBezTo>
                  <a:pt x="111321" y="17068"/>
                  <a:pt x="112395" y="18947"/>
                  <a:pt x="112395" y="20955"/>
                </a:cubicBezTo>
                <a:cubicBezTo>
                  <a:pt x="112395" y="36208"/>
                  <a:pt x="111472" y="51453"/>
                  <a:pt x="110490" y="66675"/>
                </a:cubicBezTo>
                <a:cubicBezTo>
                  <a:pt x="110201" y="71156"/>
                  <a:pt x="109595" y="75635"/>
                  <a:pt x="108585" y="80010"/>
                </a:cubicBezTo>
                <a:cubicBezTo>
                  <a:pt x="107682" y="83923"/>
                  <a:pt x="106045" y="87630"/>
                  <a:pt x="104775" y="91440"/>
                </a:cubicBezTo>
                <a:lnTo>
                  <a:pt x="100965" y="102870"/>
                </a:lnTo>
                <a:lnTo>
                  <a:pt x="99060" y="108585"/>
                </a:lnTo>
                <a:cubicBezTo>
                  <a:pt x="98425" y="110490"/>
                  <a:pt x="98269" y="112629"/>
                  <a:pt x="97155" y="114300"/>
                </a:cubicBezTo>
                <a:cubicBezTo>
                  <a:pt x="87695" y="128489"/>
                  <a:pt x="99853" y="111062"/>
                  <a:pt x="87630" y="125730"/>
                </a:cubicBezTo>
                <a:cubicBezTo>
                  <a:pt x="81002" y="133684"/>
                  <a:pt x="87487" y="130223"/>
                  <a:pt x="78105" y="133350"/>
                </a:cubicBezTo>
                <a:cubicBezTo>
                  <a:pt x="76200" y="135890"/>
                  <a:pt x="74763" y="138861"/>
                  <a:pt x="72390" y="140970"/>
                </a:cubicBezTo>
                <a:cubicBezTo>
                  <a:pt x="68968" y="144012"/>
                  <a:pt x="60960" y="148590"/>
                  <a:pt x="60960" y="148590"/>
                </a:cubicBezTo>
                <a:cubicBezTo>
                  <a:pt x="50502" y="164277"/>
                  <a:pt x="64176" y="146301"/>
                  <a:pt x="51435" y="156210"/>
                </a:cubicBezTo>
                <a:cubicBezTo>
                  <a:pt x="47182" y="159518"/>
                  <a:pt x="45232" y="166333"/>
                  <a:pt x="40005" y="167640"/>
                </a:cubicBezTo>
                <a:cubicBezTo>
                  <a:pt x="37465" y="168275"/>
                  <a:pt x="34893" y="168793"/>
                  <a:pt x="32385" y="169545"/>
                </a:cubicBezTo>
                <a:cubicBezTo>
                  <a:pt x="28538" y="170699"/>
                  <a:pt x="24851" y="172381"/>
                  <a:pt x="20955" y="173355"/>
                </a:cubicBezTo>
                <a:cubicBezTo>
                  <a:pt x="18415" y="173990"/>
                  <a:pt x="15852" y="174541"/>
                  <a:pt x="13335" y="175260"/>
                </a:cubicBezTo>
                <a:cubicBezTo>
                  <a:pt x="5262" y="177567"/>
                  <a:pt x="10357" y="177165"/>
                  <a:pt x="3810" y="177165"/>
                </a:cubicBezTo>
                <a:lnTo>
                  <a:pt x="0" y="66675"/>
                </a:lnTo>
                <a:lnTo>
                  <a:pt x="102870" y="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Metin kutusu 35"/>
              <p:cNvSpPr txBox="1"/>
              <p:nvPr/>
            </p:nvSpPr>
            <p:spPr>
              <a:xfrm>
                <a:off x="5021955" y="4117408"/>
                <a:ext cx="693973" cy="312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  <m:sup>
                          <m: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𝑁𝐶𝐴𝐶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Metin kutusu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55" y="4117408"/>
                <a:ext cx="693973" cy="3129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Metin kutusu 36"/>
              <p:cNvSpPr txBox="1"/>
              <p:nvPr/>
            </p:nvSpPr>
            <p:spPr>
              <a:xfrm>
                <a:off x="5414598" y="3150012"/>
                <a:ext cx="691279" cy="312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  <m:sup>
                          <m: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𝐶𝐴𝐶𝑁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Metin kutusu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98" y="3150012"/>
                <a:ext cx="691279" cy="3129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erbest Form 39"/>
          <p:cNvSpPr/>
          <p:nvPr/>
        </p:nvSpPr>
        <p:spPr>
          <a:xfrm>
            <a:off x="6189345" y="2253615"/>
            <a:ext cx="124401" cy="150495"/>
          </a:xfrm>
          <a:custGeom>
            <a:avLst/>
            <a:gdLst>
              <a:gd name="connsiteX0" fmla="*/ 121920 w 124401"/>
              <a:gd name="connsiteY0" fmla="*/ 0 h 150495"/>
              <a:gd name="connsiteX1" fmla="*/ 121920 w 124401"/>
              <a:gd name="connsiteY1" fmla="*/ 0 h 150495"/>
              <a:gd name="connsiteX2" fmla="*/ 121920 w 124401"/>
              <a:gd name="connsiteY2" fmla="*/ 59055 h 150495"/>
              <a:gd name="connsiteX3" fmla="*/ 112395 w 124401"/>
              <a:gd name="connsiteY3" fmla="*/ 74295 h 150495"/>
              <a:gd name="connsiteX4" fmla="*/ 102870 w 124401"/>
              <a:gd name="connsiteY4" fmla="*/ 87630 h 150495"/>
              <a:gd name="connsiteX5" fmla="*/ 95250 w 124401"/>
              <a:gd name="connsiteY5" fmla="*/ 93345 h 150495"/>
              <a:gd name="connsiteX6" fmla="*/ 83820 w 124401"/>
              <a:gd name="connsiteY6" fmla="*/ 112395 h 150495"/>
              <a:gd name="connsiteX7" fmla="*/ 78105 w 124401"/>
              <a:gd name="connsiteY7" fmla="*/ 118110 h 150495"/>
              <a:gd name="connsiteX8" fmla="*/ 72390 w 124401"/>
              <a:gd name="connsiteY8" fmla="*/ 125730 h 150495"/>
              <a:gd name="connsiteX9" fmla="*/ 66675 w 124401"/>
              <a:gd name="connsiteY9" fmla="*/ 129540 h 150495"/>
              <a:gd name="connsiteX10" fmla="*/ 55245 w 124401"/>
              <a:gd name="connsiteY10" fmla="*/ 139065 h 150495"/>
              <a:gd name="connsiteX11" fmla="*/ 49530 w 124401"/>
              <a:gd name="connsiteY11" fmla="*/ 140970 h 150495"/>
              <a:gd name="connsiteX12" fmla="*/ 32385 w 124401"/>
              <a:gd name="connsiteY12" fmla="*/ 148590 h 150495"/>
              <a:gd name="connsiteX13" fmla="*/ 19050 w 124401"/>
              <a:gd name="connsiteY13" fmla="*/ 150495 h 150495"/>
              <a:gd name="connsiteX14" fmla="*/ 0 w 124401"/>
              <a:gd name="connsiteY14" fmla="*/ 28575 h 150495"/>
              <a:gd name="connsiteX15" fmla="*/ 121920 w 124401"/>
              <a:gd name="connsiteY15" fmla="*/ 0 h 15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4401" h="150495">
                <a:moveTo>
                  <a:pt x="121920" y="0"/>
                </a:moveTo>
                <a:lnTo>
                  <a:pt x="121920" y="0"/>
                </a:lnTo>
                <a:cubicBezTo>
                  <a:pt x="124697" y="24994"/>
                  <a:pt x="125721" y="26114"/>
                  <a:pt x="121920" y="59055"/>
                </a:cubicBezTo>
                <a:cubicBezTo>
                  <a:pt x="121427" y="63325"/>
                  <a:pt x="114518" y="71323"/>
                  <a:pt x="112395" y="74295"/>
                </a:cubicBezTo>
                <a:cubicBezTo>
                  <a:pt x="109691" y="78081"/>
                  <a:pt x="105983" y="84517"/>
                  <a:pt x="102870" y="87630"/>
                </a:cubicBezTo>
                <a:cubicBezTo>
                  <a:pt x="100625" y="89875"/>
                  <a:pt x="97790" y="91440"/>
                  <a:pt x="95250" y="93345"/>
                </a:cubicBezTo>
                <a:cubicBezTo>
                  <a:pt x="92244" y="99358"/>
                  <a:pt x="88418" y="107797"/>
                  <a:pt x="83820" y="112395"/>
                </a:cubicBezTo>
                <a:cubicBezTo>
                  <a:pt x="81915" y="114300"/>
                  <a:pt x="79858" y="116065"/>
                  <a:pt x="78105" y="118110"/>
                </a:cubicBezTo>
                <a:cubicBezTo>
                  <a:pt x="76039" y="120521"/>
                  <a:pt x="74635" y="123485"/>
                  <a:pt x="72390" y="125730"/>
                </a:cubicBezTo>
                <a:cubicBezTo>
                  <a:pt x="70771" y="127349"/>
                  <a:pt x="68434" y="128074"/>
                  <a:pt x="66675" y="129540"/>
                </a:cubicBezTo>
                <a:cubicBezTo>
                  <a:pt x="60355" y="134806"/>
                  <a:pt x="62340" y="135518"/>
                  <a:pt x="55245" y="139065"/>
                </a:cubicBezTo>
                <a:cubicBezTo>
                  <a:pt x="53449" y="139963"/>
                  <a:pt x="51326" y="140072"/>
                  <a:pt x="49530" y="140970"/>
                </a:cubicBezTo>
                <a:cubicBezTo>
                  <a:pt x="40383" y="145544"/>
                  <a:pt x="46146" y="146624"/>
                  <a:pt x="32385" y="148590"/>
                </a:cubicBezTo>
                <a:lnTo>
                  <a:pt x="19050" y="150495"/>
                </a:lnTo>
                <a:lnTo>
                  <a:pt x="0" y="28575"/>
                </a:lnTo>
                <a:lnTo>
                  <a:pt x="121920" y="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Metin kutusu 43"/>
              <p:cNvSpPr txBox="1"/>
              <p:nvPr/>
            </p:nvSpPr>
            <p:spPr>
              <a:xfrm>
                <a:off x="6190835" y="2278784"/>
                <a:ext cx="693972" cy="313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b>
                        <m:sup>
                          <m: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𝑁𝐶𝐴𝐶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Metin kutusu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835" y="2278784"/>
                <a:ext cx="693972" cy="31341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kış Çizelgesi: Veri 45"/>
          <p:cNvSpPr/>
          <p:nvPr/>
        </p:nvSpPr>
        <p:spPr>
          <a:xfrm rot="15825810">
            <a:off x="4342260" y="2315833"/>
            <a:ext cx="2668782" cy="1148695"/>
          </a:xfrm>
          <a:prstGeom prst="flowChartInputOutput">
            <a:avLst/>
          </a:prstGeom>
          <a:solidFill>
            <a:srgbClr val="7030A0">
              <a:alpha val="10196"/>
            </a:srgb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kış Çizelgesi: Veri 47"/>
          <p:cNvSpPr/>
          <p:nvPr/>
        </p:nvSpPr>
        <p:spPr>
          <a:xfrm rot="18293463">
            <a:off x="4701239" y="1832520"/>
            <a:ext cx="2114456" cy="1378594"/>
          </a:xfrm>
          <a:prstGeom prst="flowChartInputOutput">
            <a:avLst/>
          </a:prstGeom>
          <a:solidFill>
            <a:srgbClr val="7030A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kış Çizelgesi: Veri 48"/>
          <p:cNvSpPr/>
          <p:nvPr/>
        </p:nvSpPr>
        <p:spPr>
          <a:xfrm rot="20200782">
            <a:off x="4634723" y="3923521"/>
            <a:ext cx="1565341" cy="1088040"/>
          </a:xfrm>
          <a:prstGeom prst="flowChartInputOutput">
            <a:avLst/>
          </a:prstGeom>
          <a:solidFill>
            <a:srgbClr val="7030A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7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/>
          <p:cNvSpPr/>
          <p:nvPr/>
        </p:nvSpPr>
        <p:spPr>
          <a:xfrm>
            <a:off x="6845283" y="2420920"/>
            <a:ext cx="3629609" cy="2891034"/>
          </a:xfrm>
          <a:prstGeom prst="ellipse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etin kutusu 3"/>
              <p:cNvSpPr txBox="1"/>
              <p:nvPr/>
            </p:nvSpPr>
            <p:spPr>
              <a:xfrm>
                <a:off x="7966927" y="3604226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Metin kutusu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927" y="3604226"/>
                <a:ext cx="50942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7982167" y="4687826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167" y="4687826"/>
                <a:ext cx="50942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/>
              <p:cNvSpPr txBox="1"/>
              <p:nvPr/>
            </p:nvSpPr>
            <p:spPr>
              <a:xfrm>
                <a:off x="8698257" y="3579556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Metin kutusu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257" y="3579556"/>
                <a:ext cx="50942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etin kutusu 18"/>
              <p:cNvSpPr txBox="1"/>
              <p:nvPr/>
            </p:nvSpPr>
            <p:spPr>
              <a:xfrm>
                <a:off x="8787502" y="1917097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Metin kutusu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502" y="1917097"/>
                <a:ext cx="50942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/>
              <p:cNvSpPr txBox="1"/>
              <p:nvPr/>
            </p:nvSpPr>
            <p:spPr>
              <a:xfrm>
                <a:off x="9286330" y="2751615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Metin kutusu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330" y="2751615"/>
                <a:ext cx="509426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/>
              <p:cNvSpPr txBox="1"/>
              <p:nvPr/>
            </p:nvSpPr>
            <p:spPr>
              <a:xfrm>
                <a:off x="9857731" y="1762311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Metin kutusu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7731" y="1762311"/>
                <a:ext cx="50942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Düz Bağlayıcı 2"/>
          <p:cNvCxnSpPr>
            <a:stCxn id="13" idx="0"/>
            <a:endCxn id="4" idx="2"/>
          </p:cNvCxnSpPr>
          <p:nvPr/>
        </p:nvCxnSpPr>
        <p:spPr>
          <a:xfrm flipH="1" flipV="1">
            <a:off x="8221640" y="3912003"/>
            <a:ext cx="15240" cy="7758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Düz Bağlayıcı 37"/>
          <p:cNvCxnSpPr>
            <a:stCxn id="4" idx="2"/>
          </p:cNvCxnSpPr>
          <p:nvPr/>
        </p:nvCxnSpPr>
        <p:spPr>
          <a:xfrm flipV="1">
            <a:off x="8221640" y="3634304"/>
            <a:ext cx="638988" cy="2776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Düz Bağlayıcı 40"/>
          <p:cNvCxnSpPr/>
          <p:nvPr/>
        </p:nvCxnSpPr>
        <p:spPr>
          <a:xfrm flipV="1">
            <a:off x="8884820" y="2883417"/>
            <a:ext cx="502898" cy="7511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Düz Bağlayıcı 42"/>
          <p:cNvCxnSpPr/>
          <p:nvPr/>
        </p:nvCxnSpPr>
        <p:spPr>
          <a:xfrm flipH="1" flipV="1">
            <a:off x="9312631" y="2129634"/>
            <a:ext cx="75087" cy="7448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Düz Bağlayıcı 46"/>
          <p:cNvCxnSpPr/>
          <p:nvPr/>
        </p:nvCxnSpPr>
        <p:spPr>
          <a:xfrm flipV="1">
            <a:off x="9323229" y="1958357"/>
            <a:ext cx="682048" cy="18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etin kutusu 27"/>
          <p:cNvSpPr txBox="1"/>
          <p:nvPr/>
        </p:nvSpPr>
        <p:spPr>
          <a:xfrm>
            <a:off x="821094" y="634482"/>
            <a:ext cx="572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Entry</a:t>
            </a:r>
            <a:r>
              <a:rPr lang="tr-TR" sz="2800" b="1" dirty="0" smtClean="0">
                <a:solidFill>
                  <a:schemeClr val="accent5"/>
                </a:solidFill>
              </a:rPr>
              <a:t>/</a:t>
            </a:r>
            <a:r>
              <a:rPr lang="tr-TR" sz="2800" b="1" dirty="0" err="1" smtClean="0">
                <a:solidFill>
                  <a:schemeClr val="accent5"/>
                </a:solidFill>
              </a:rPr>
              <a:t>Exit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Frames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29" name="Metin kutusu 28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Axes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used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to</a:t>
            </a:r>
            <a:r>
              <a:rPr lang="tr-TR" dirty="0" smtClean="0">
                <a:solidFill>
                  <a:schemeClr val="accent5"/>
                </a:solidFill>
              </a:rPr>
              <a:t> define </a:t>
            </a:r>
            <a:r>
              <a:rPr lang="tr-TR" dirty="0" err="1" smtClean="0">
                <a:solidFill>
                  <a:schemeClr val="accent5"/>
                </a:solidFill>
              </a:rPr>
              <a:t>coordinates</a:t>
            </a:r>
            <a:r>
              <a:rPr lang="tr-TR" dirty="0" smtClean="0">
                <a:solidFill>
                  <a:schemeClr val="accent5"/>
                </a:solidFill>
              </a:rPr>
              <a:t> in </a:t>
            </a:r>
            <a:r>
              <a:rPr lang="tr-TR" dirty="0" err="1" smtClean="0">
                <a:solidFill>
                  <a:schemeClr val="accent5"/>
                </a:solidFill>
              </a:rPr>
              <a:t>residue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frames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5" name="Düz Ok Bağlayıcısı 4"/>
          <p:cNvCxnSpPr>
            <a:stCxn id="4" idx="2"/>
          </p:cNvCxnSpPr>
          <p:nvPr/>
        </p:nvCxnSpPr>
        <p:spPr>
          <a:xfrm flipV="1">
            <a:off x="8221640" y="3281068"/>
            <a:ext cx="1463527" cy="63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Metin kutusu 5"/>
          <p:cNvSpPr txBox="1"/>
          <p:nvPr/>
        </p:nvSpPr>
        <p:spPr>
          <a:xfrm>
            <a:off x="9678646" y="3117197"/>
            <a:ext cx="209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/>
              <a:t>x</a:t>
            </a:r>
            <a:endParaRPr lang="en-US" sz="1400" dirty="0"/>
          </a:p>
        </p:txBody>
      </p:sp>
      <p:cxnSp>
        <p:nvCxnSpPr>
          <p:cNvPr id="22" name="Düz Ok Bağlayıcısı 21"/>
          <p:cNvCxnSpPr/>
          <p:nvPr/>
        </p:nvCxnSpPr>
        <p:spPr>
          <a:xfrm>
            <a:off x="8221640" y="3912003"/>
            <a:ext cx="669701" cy="1458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Metin kutusu 22"/>
          <p:cNvSpPr txBox="1"/>
          <p:nvPr/>
        </p:nvSpPr>
        <p:spPr>
          <a:xfrm>
            <a:off x="8832694" y="5282064"/>
            <a:ext cx="1881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/>
              <a:t>y (</a:t>
            </a:r>
            <a:r>
              <a:rPr lang="tr-TR" sz="1400" dirty="0" err="1" smtClean="0"/>
              <a:t>normalized</a:t>
            </a:r>
            <a:r>
              <a:rPr lang="tr-TR" sz="1400" dirty="0" smtClean="0"/>
              <a:t> CA-N)</a:t>
            </a:r>
            <a:endParaRPr lang="en-US" sz="1400" dirty="0"/>
          </a:p>
        </p:txBody>
      </p:sp>
      <p:cxnSp>
        <p:nvCxnSpPr>
          <p:cNvPr id="9" name="Düz Ok Bağlayıcısı 8"/>
          <p:cNvCxnSpPr/>
          <p:nvPr/>
        </p:nvCxnSpPr>
        <p:spPr>
          <a:xfrm flipH="1" flipV="1">
            <a:off x="8220773" y="2751615"/>
            <a:ext cx="1" cy="1160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Metin kutusu 26"/>
          <p:cNvSpPr txBox="1"/>
          <p:nvPr/>
        </p:nvSpPr>
        <p:spPr>
          <a:xfrm>
            <a:off x="8094395" y="2464420"/>
            <a:ext cx="209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/>
              <a:t>z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Metin kutusu 29"/>
              <p:cNvSpPr txBox="1"/>
              <p:nvPr/>
            </p:nvSpPr>
            <p:spPr>
              <a:xfrm>
                <a:off x="821093" y="1785043"/>
                <a:ext cx="2693721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𝑆𝐸</m:t>
                      </m:r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tr-TR" b="0" dirty="0" smtClean="0">
                  <a:ea typeface="Cambria Math" panose="02040503050406030204" pitchFamily="18" charset="0"/>
                </a:endParaRPr>
              </a:p>
              <a:p>
                <a:endParaRPr lang="tr-T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tr-TR" b="0" dirty="0" smtClean="0"/>
              </a:p>
            </p:txBody>
          </p:sp>
        </mc:Choice>
        <mc:Fallback xmlns="">
          <p:sp>
            <p:nvSpPr>
              <p:cNvPr id="30" name="Metin kutusu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93" y="1785043"/>
                <a:ext cx="2693721" cy="830997"/>
              </a:xfrm>
              <a:prstGeom prst="rect">
                <a:avLst/>
              </a:prstGeom>
              <a:blipFill>
                <a:blip r:embed="rId9"/>
                <a:stretch>
                  <a:fillRect l="-3167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etin kutusu 11"/>
              <p:cNvSpPr txBox="1"/>
              <p:nvPr/>
            </p:nvSpPr>
            <p:spPr>
              <a:xfrm>
                <a:off x="704361" y="3253235"/>
                <a:ext cx="43829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tr-TR" dirty="0" smtClean="0"/>
                  <a:t> </a:t>
                </a:r>
                <a:r>
                  <a:rPr lang="tr-TR" dirty="0"/>
                  <a:t>r</a:t>
                </a:r>
                <a:r>
                  <a:rPr lang="en-US" dirty="0" smtClean="0"/>
                  <a:t>epresents </a:t>
                </a:r>
                <a:r>
                  <a:rPr lang="en-US" dirty="0"/>
                  <a:t>the transformation that moves points from the local coordinate system of residue </a:t>
                </a:r>
                <a:r>
                  <a:rPr lang="en-US" i="1" dirty="0" err="1"/>
                  <a:t>i</a:t>
                </a:r>
                <a:r>
                  <a:rPr lang="en-US" dirty="0"/>
                  <a:t> into the global coordinate system.</a:t>
                </a:r>
              </a:p>
            </p:txBody>
          </p:sp>
        </mc:Choice>
        <mc:Fallback xmlns="">
          <p:sp>
            <p:nvSpPr>
              <p:cNvPr id="12" name="Metin kutusu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61" y="3253235"/>
                <a:ext cx="4382925" cy="923330"/>
              </a:xfrm>
              <a:prstGeom prst="rect">
                <a:avLst/>
              </a:prstGeom>
              <a:blipFill>
                <a:blip r:embed="rId10"/>
                <a:stretch>
                  <a:fillRect l="-1252" t="-3974" r="-695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ayt Numarası Yer Tutucusu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6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Metin kutusu 1024"/>
          <p:cNvSpPr txBox="1"/>
          <p:nvPr/>
        </p:nvSpPr>
        <p:spPr>
          <a:xfrm>
            <a:off x="821094" y="634482"/>
            <a:ext cx="572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Motivation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1027" name="Metin kutusu 1026"/>
          <p:cNvSpPr txBox="1"/>
          <p:nvPr/>
        </p:nvSpPr>
        <p:spPr>
          <a:xfrm flipH="1">
            <a:off x="821092" y="1075678"/>
            <a:ext cx="10977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Most</a:t>
            </a:r>
            <a:r>
              <a:rPr lang="tr-TR" dirty="0" smtClean="0">
                <a:solidFill>
                  <a:schemeClr val="accent5"/>
                </a:solidFill>
              </a:rPr>
              <a:t> popular Protein </a:t>
            </a:r>
            <a:r>
              <a:rPr lang="tr-TR" dirty="0" err="1" smtClean="0">
                <a:solidFill>
                  <a:schemeClr val="accent5"/>
                </a:solidFill>
              </a:rPr>
              <a:t>Structure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Tokenizers</a:t>
            </a:r>
            <a:r>
              <a:rPr lang="tr-TR" dirty="0" smtClean="0">
                <a:solidFill>
                  <a:schemeClr val="accent5"/>
                </a:solidFill>
              </a:rPr>
              <a:t> (PST): </a:t>
            </a:r>
            <a:r>
              <a:rPr lang="pt-BR" dirty="0">
                <a:solidFill>
                  <a:schemeClr val="accent5"/>
                </a:solidFill>
              </a:rPr>
              <a:t>Vector Quantized Variational Auto </a:t>
            </a:r>
            <a:r>
              <a:rPr lang="pt-BR" dirty="0" smtClean="0">
                <a:solidFill>
                  <a:schemeClr val="accent5"/>
                </a:solidFill>
              </a:rPr>
              <a:t>Encoder</a:t>
            </a:r>
            <a:r>
              <a:rPr lang="tr-TR" dirty="0" smtClean="0">
                <a:solidFill>
                  <a:schemeClr val="accent5"/>
                </a:solidFill>
              </a:rPr>
              <a:t> (VQ-VAE)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43" name="Grup 42"/>
          <p:cNvGrpSpPr/>
          <p:nvPr/>
        </p:nvGrpSpPr>
        <p:grpSpPr>
          <a:xfrm>
            <a:off x="2510342" y="2788544"/>
            <a:ext cx="7598705" cy="2359183"/>
            <a:chOff x="2210649" y="2166244"/>
            <a:chExt cx="7598705" cy="2359183"/>
          </a:xfrm>
        </p:grpSpPr>
        <p:grpSp>
          <p:nvGrpSpPr>
            <p:cNvPr id="32" name="Grup 31"/>
            <p:cNvGrpSpPr/>
            <p:nvPr/>
          </p:nvGrpSpPr>
          <p:grpSpPr>
            <a:xfrm>
              <a:off x="2210649" y="2516607"/>
              <a:ext cx="7598705" cy="2008820"/>
              <a:chOff x="2210649" y="2516607"/>
              <a:chExt cx="7598705" cy="2008820"/>
            </a:xfrm>
          </p:grpSpPr>
          <p:sp>
            <p:nvSpPr>
              <p:cNvPr id="5" name="Yamuk 4"/>
              <p:cNvSpPr/>
              <p:nvPr/>
            </p:nvSpPr>
            <p:spPr>
              <a:xfrm rot="5400000">
                <a:off x="3312197" y="3481086"/>
                <a:ext cx="1013413" cy="107526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Yamuk 8"/>
              <p:cNvSpPr/>
              <p:nvPr/>
            </p:nvSpPr>
            <p:spPr>
              <a:xfrm rot="16200000">
                <a:off x="7621729" y="3481087"/>
                <a:ext cx="1013413" cy="107526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Dikdörtgen 5"/>
              <p:cNvSpPr/>
              <p:nvPr/>
            </p:nvSpPr>
            <p:spPr>
              <a:xfrm>
                <a:off x="4672743" y="3705453"/>
                <a:ext cx="770466" cy="62653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Dikdörtgen 10"/>
              <p:cNvSpPr/>
              <p:nvPr/>
            </p:nvSpPr>
            <p:spPr>
              <a:xfrm>
                <a:off x="6504130" y="3705453"/>
                <a:ext cx="770466" cy="626534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Dikdörtgen 11"/>
              <p:cNvSpPr/>
              <p:nvPr/>
            </p:nvSpPr>
            <p:spPr>
              <a:xfrm>
                <a:off x="5443209" y="2516607"/>
                <a:ext cx="1060921" cy="62653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Metin kutusu 6"/>
              <p:cNvSpPr txBox="1"/>
              <p:nvPr/>
            </p:nvSpPr>
            <p:spPr>
              <a:xfrm>
                <a:off x="3395571" y="3849443"/>
                <a:ext cx="8877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1400" dirty="0" smtClean="0">
                    <a:solidFill>
                      <a:schemeClr val="bg1"/>
                    </a:solidFill>
                  </a:rPr>
                  <a:t>Encoder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Metin kutusu 13"/>
              <p:cNvSpPr txBox="1"/>
              <p:nvPr/>
            </p:nvSpPr>
            <p:spPr>
              <a:xfrm>
                <a:off x="7741585" y="3849443"/>
                <a:ext cx="8877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1400" dirty="0" err="1" smtClean="0">
                    <a:solidFill>
                      <a:schemeClr val="bg1"/>
                    </a:solidFill>
                  </a:rPr>
                  <a:t>Decoder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Metin kutusu 15"/>
                  <p:cNvSpPr txBox="1"/>
                  <p:nvPr/>
                </p:nvSpPr>
                <p:spPr>
                  <a:xfrm>
                    <a:off x="6467500" y="3787887"/>
                    <a:ext cx="83739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tr-TR" sz="800" dirty="0" smtClean="0">
                        <a:solidFill>
                          <a:schemeClr val="bg1"/>
                        </a:solidFill>
                      </a:rPr>
                      <a:t>Quantized </a:t>
                    </a:r>
                    <a:r>
                      <a:rPr lang="tr-TR" sz="800" dirty="0" err="1" smtClean="0">
                        <a:solidFill>
                          <a:schemeClr val="bg1"/>
                        </a:solidFill>
                      </a:rPr>
                      <a:t>Vector</a:t>
                    </a:r>
                    <a:r>
                      <a:rPr lang="tr-TR" sz="800" dirty="0" smtClean="0">
                        <a:solidFill>
                          <a:schemeClr val="bg1"/>
                        </a:solidFill>
                      </a:rPr>
                      <a:t/>
                    </a:r>
                    <a:br>
                      <a:rPr lang="tr-TR" sz="800" dirty="0" smtClean="0">
                        <a:solidFill>
                          <a:schemeClr val="bg1"/>
                        </a:solidFill>
                      </a:rPr>
                    </a:b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tr-TR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Metin kutusu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7500" y="3787887"/>
                    <a:ext cx="837391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Metin kutusu 16"/>
              <p:cNvSpPr txBox="1"/>
              <p:nvPr/>
            </p:nvSpPr>
            <p:spPr>
              <a:xfrm>
                <a:off x="4624941" y="3765169"/>
                <a:ext cx="887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800" dirty="0" err="1" smtClean="0">
                    <a:solidFill>
                      <a:schemeClr val="bg1"/>
                    </a:solidFill>
                  </a:rPr>
                  <a:t>Continuous</a:t>
                </a:r>
                <a:r>
                  <a:rPr lang="tr-TR" sz="800" dirty="0" smtClean="0">
                    <a:solidFill>
                      <a:schemeClr val="bg1"/>
                    </a:solidFill>
                  </a:rPr>
                  <a:t> </a:t>
                </a:r>
                <a:r>
                  <a:rPr lang="tr-TR" sz="800" dirty="0" err="1" smtClean="0">
                    <a:solidFill>
                      <a:schemeClr val="bg1"/>
                    </a:solidFill>
                  </a:rPr>
                  <a:t>Representation</a:t>
                </a:r>
                <a:r>
                  <a:rPr lang="tr-TR" sz="800" dirty="0" smtClean="0">
                    <a:solidFill>
                      <a:schemeClr val="bg1"/>
                    </a:solidFill>
                  </a:rPr>
                  <a:t>  </a:t>
                </a:r>
                <a:r>
                  <a:rPr lang="tr-TR" sz="1200" dirty="0" smtClean="0">
                    <a:solidFill>
                      <a:schemeClr val="bg1"/>
                    </a:solidFill>
                  </a:rPr>
                  <a:t>z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Metin kutusu 17"/>
              <p:cNvSpPr txBox="1"/>
              <p:nvPr/>
            </p:nvSpPr>
            <p:spPr>
              <a:xfrm>
                <a:off x="5501829" y="2659402"/>
                <a:ext cx="9656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1400" dirty="0" err="1" smtClean="0">
                    <a:solidFill>
                      <a:schemeClr val="bg1"/>
                    </a:solidFill>
                  </a:rPr>
                  <a:t>Codebook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3" name="Düz Ok Bağlayıcısı 12"/>
              <p:cNvCxnSpPr/>
              <p:nvPr/>
            </p:nvCxnSpPr>
            <p:spPr>
              <a:xfrm flipV="1">
                <a:off x="4380629" y="4018718"/>
                <a:ext cx="292114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Düz Ok Bağlayıcısı 20"/>
              <p:cNvCxnSpPr>
                <a:stCxn id="16" idx="3"/>
                <a:endCxn id="9" idx="0"/>
              </p:cNvCxnSpPr>
              <p:nvPr/>
            </p:nvCxnSpPr>
            <p:spPr>
              <a:xfrm flipV="1">
                <a:off x="7304891" y="4018720"/>
                <a:ext cx="285911" cy="3077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Dirsek Bağlayıcısı 27"/>
              <p:cNvCxnSpPr>
                <a:stCxn id="6" idx="0"/>
                <a:endCxn id="12" idx="1"/>
              </p:cNvCxnSpPr>
              <p:nvPr/>
            </p:nvCxnSpPr>
            <p:spPr>
              <a:xfrm rot="5400000" flipH="1" flipV="1">
                <a:off x="4812803" y="3075048"/>
                <a:ext cx="875579" cy="385233"/>
              </a:xfrm>
              <a:prstGeom prst="bentConnector2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Dirsek Bağlayıcısı 29"/>
              <p:cNvCxnSpPr>
                <a:stCxn id="12" idx="3"/>
                <a:endCxn id="11" idx="0"/>
              </p:cNvCxnSpPr>
              <p:nvPr/>
            </p:nvCxnSpPr>
            <p:spPr>
              <a:xfrm>
                <a:off x="6504130" y="2829874"/>
                <a:ext cx="385233" cy="875579"/>
              </a:xfrm>
              <a:prstGeom prst="bentConnector2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Dikdörtgen 34"/>
              <p:cNvSpPr/>
              <p:nvPr/>
            </p:nvSpPr>
            <p:spPr>
              <a:xfrm>
                <a:off x="2226525" y="3709538"/>
                <a:ext cx="770466" cy="62653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Metin kutusu 36"/>
              <p:cNvSpPr txBox="1"/>
              <p:nvPr/>
            </p:nvSpPr>
            <p:spPr>
              <a:xfrm>
                <a:off x="2210649" y="3811335"/>
                <a:ext cx="80221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800" dirty="0" err="1" smtClean="0">
                    <a:solidFill>
                      <a:schemeClr val="bg1"/>
                    </a:solidFill>
                  </a:rPr>
                  <a:t>Structure</a:t>
                </a:r>
                <a:r>
                  <a:rPr lang="tr-TR" sz="1000" dirty="0" smtClean="0">
                    <a:solidFill>
                      <a:schemeClr val="bg1"/>
                    </a:solidFill>
                  </a:rPr>
                  <a:t> </a:t>
                </a:r>
                <a:br>
                  <a:rPr lang="tr-TR" sz="1000" dirty="0" smtClean="0">
                    <a:solidFill>
                      <a:schemeClr val="bg1"/>
                    </a:solidFill>
                  </a:rPr>
                </a:br>
                <a:r>
                  <a:rPr lang="tr-TR" sz="1200" dirty="0" smtClean="0">
                    <a:solidFill>
                      <a:schemeClr val="bg1"/>
                    </a:solidFill>
                  </a:rPr>
                  <a:t>x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8" name="Düz Ok Bağlayıcısı 37"/>
              <p:cNvCxnSpPr/>
              <p:nvPr/>
            </p:nvCxnSpPr>
            <p:spPr>
              <a:xfrm flipV="1">
                <a:off x="3001717" y="4018717"/>
                <a:ext cx="292114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Dikdörtgen 38"/>
              <p:cNvSpPr/>
              <p:nvPr/>
            </p:nvSpPr>
            <p:spPr>
              <a:xfrm>
                <a:off x="8955707" y="3690064"/>
                <a:ext cx="770466" cy="62653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Düz Ok Bağlayıcısı 39"/>
              <p:cNvCxnSpPr/>
              <p:nvPr/>
            </p:nvCxnSpPr>
            <p:spPr>
              <a:xfrm flipV="1">
                <a:off x="8668312" y="4018717"/>
                <a:ext cx="292114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Metin kutusu 40"/>
                  <p:cNvSpPr txBox="1"/>
                  <p:nvPr/>
                </p:nvSpPr>
                <p:spPr>
                  <a:xfrm>
                    <a:off x="8867599" y="3795947"/>
                    <a:ext cx="94175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tr-TR" sz="800" dirty="0" smtClean="0">
                        <a:solidFill>
                          <a:schemeClr val="bg1"/>
                        </a:solidFill>
                      </a:rPr>
                      <a:t>Structure</a:t>
                    </a:r>
                    <a:br>
                      <a:rPr lang="tr-TR" sz="800" dirty="0" smtClean="0">
                        <a:solidFill>
                          <a:schemeClr val="bg1"/>
                        </a:solidFill>
                      </a:rPr>
                    </a:b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tr-TR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tr-TR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tr-TR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tr-T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Metin kutusu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7599" y="3795947"/>
                    <a:ext cx="941755" cy="4001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3" name="Metin kutusu 32"/>
            <p:cNvSpPr txBox="1"/>
            <p:nvPr/>
          </p:nvSpPr>
          <p:spPr>
            <a:xfrm>
              <a:off x="5178172" y="3176713"/>
              <a:ext cx="16100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100" dirty="0" err="1" smtClean="0"/>
                <a:t>Look-up</a:t>
              </a:r>
              <a:r>
                <a:rPr lang="tr-TR" sz="1100" dirty="0"/>
                <a:t> </a:t>
              </a:r>
              <a:r>
                <a:rPr lang="tr-TR" sz="1100" dirty="0" smtClean="0"/>
                <a:t>minimum </a:t>
              </a:r>
              <a:r>
                <a:rPr lang="tr-TR" sz="1100" dirty="0" err="1" smtClean="0"/>
                <a:t>distance</a:t>
              </a:r>
              <a:endParaRPr lang="en-US" sz="1100" dirty="0"/>
            </a:p>
          </p:txBody>
        </p:sp>
        <p:pic>
          <p:nvPicPr>
            <p:cNvPr id="42" name="Resim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3209" y="2166244"/>
              <a:ext cx="1080000" cy="216000"/>
            </a:xfrm>
            <a:prstGeom prst="rect">
              <a:avLst/>
            </a:prstGeom>
          </p:spPr>
        </p:pic>
      </p:grpSp>
      <p:sp>
        <p:nvSpPr>
          <p:cNvPr id="44" name="Slayt Numarası Yer Tutucusu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3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etin kutusu 27"/>
          <p:cNvSpPr txBox="1"/>
          <p:nvPr/>
        </p:nvSpPr>
        <p:spPr>
          <a:xfrm>
            <a:off x="821094" y="634482"/>
            <a:ext cx="572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Transforms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29" name="Metin kutusu 28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accent5"/>
                </a:solidFill>
              </a:rPr>
              <a:t>Per-Link </a:t>
            </a:r>
            <a:r>
              <a:rPr lang="tr-TR" dirty="0" err="1" smtClean="0">
                <a:solidFill>
                  <a:schemeClr val="accent5"/>
                </a:solidFill>
              </a:rPr>
              <a:t>Transform</a:t>
            </a:r>
            <a:endParaRPr lang="en-US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/>
              <p:cNvSpPr txBox="1"/>
              <p:nvPr/>
            </p:nvSpPr>
            <p:spPr>
              <a:xfrm>
                <a:off x="879893" y="1832817"/>
                <a:ext cx="4792231" cy="1399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Sup>
                        <m:sSubSup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tr-TR" b="0" dirty="0" smtClean="0"/>
              </a:p>
              <a:p>
                <a:endParaRPr lang="tr-TR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tr-TR" b="0" dirty="0" smtClean="0"/>
                  <a:t> is a </a:t>
                </a:r>
                <a:r>
                  <a:rPr lang="tr-TR" b="0" dirty="0" err="1" smtClean="0"/>
                  <a:t>deterministic</a:t>
                </a:r>
                <a:r>
                  <a:rPr lang="tr-TR" b="0" dirty="0" smtClean="0"/>
                  <a:t> </a:t>
                </a:r>
                <a:r>
                  <a:rPr lang="tr-TR" b="0" dirty="0" err="1" smtClean="0"/>
                  <a:t>function</a:t>
                </a:r>
                <a:r>
                  <a:rPr lang="tr-TR" b="0" dirty="0" smtClean="0"/>
                  <a:t> of </a:t>
                </a:r>
                <a:r>
                  <a:rPr lang="tr-TR" b="0" dirty="0" err="1" smtClean="0"/>
                  <a:t>all</a:t>
                </a:r>
                <a:r>
                  <a:rPr lang="tr-TR" b="0" dirty="0" smtClean="0"/>
                  <a:t> </a:t>
                </a:r>
                <a:r>
                  <a:rPr lang="tr-TR" b="0" dirty="0" err="1" smtClean="0"/>
                  <a:t>the</a:t>
                </a:r>
                <a:r>
                  <a:rPr lang="tr-TR" b="0" dirty="0" smtClean="0"/>
                  <a:t> </a:t>
                </a:r>
                <a:r>
                  <a:rPr lang="tr-TR" b="0" dirty="0" err="1" smtClean="0"/>
                  <a:t>lengths</a:t>
                </a:r>
                <a:r>
                  <a:rPr lang="tr-TR" b="0" dirty="0" smtClean="0"/>
                  <a:t>, </a:t>
                </a:r>
                <a:r>
                  <a:rPr lang="tr-TR" b="0" dirty="0" err="1" smtClean="0"/>
                  <a:t>angles</a:t>
                </a:r>
                <a:r>
                  <a:rPr lang="tr-TR" b="0" dirty="0" smtClean="0"/>
                  <a:t> </a:t>
                </a:r>
                <a:r>
                  <a:rPr lang="tr-TR" b="0" dirty="0" err="1" smtClean="0"/>
                  <a:t>and</a:t>
                </a:r>
                <a:r>
                  <a:rPr lang="tr-TR" b="0" dirty="0" smtClean="0"/>
                  <a:t> </a:t>
                </a:r>
                <a:r>
                  <a:rPr lang="tr-TR" b="0" dirty="0" err="1" smtClean="0"/>
                  <a:t>dihedrals</a:t>
                </a:r>
                <a:r>
                  <a:rPr lang="tr-TR" b="0" dirty="0" smtClean="0"/>
                  <a:t> </a:t>
                </a:r>
                <a:r>
                  <a:rPr lang="tr-TR" b="0" dirty="0" err="1" smtClean="0"/>
                  <a:t>shown</a:t>
                </a:r>
                <a:r>
                  <a:rPr lang="tr-TR" b="0" dirty="0" smtClean="0"/>
                  <a:t> in </a:t>
                </a:r>
                <a:r>
                  <a:rPr lang="tr-TR" b="0" dirty="0" err="1" smtClean="0"/>
                  <a:t>image</a:t>
                </a:r>
                <a:r>
                  <a:rPr lang="tr-TR" b="0" dirty="0" smtClean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Metin kutus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3" y="1832817"/>
                <a:ext cx="4792231" cy="1399422"/>
              </a:xfrm>
              <a:prstGeom prst="rect">
                <a:avLst/>
              </a:prstGeom>
              <a:blipFill>
                <a:blip r:embed="rId3"/>
                <a:stretch>
                  <a:fillRect l="-2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 6"/>
          <p:cNvGrpSpPr/>
          <p:nvPr/>
        </p:nvGrpSpPr>
        <p:grpSpPr>
          <a:xfrm>
            <a:off x="8610600" y="2532528"/>
            <a:ext cx="3043052" cy="3656087"/>
            <a:chOff x="7689506" y="1641027"/>
            <a:chExt cx="3043052" cy="3656087"/>
          </a:xfrm>
        </p:grpSpPr>
        <p:sp>
          <p:nvSpPr>
            <p:cNvPr id="58" name="Serbest Form 57"/>
            <p:cNvSpPr/>
            <p:nvPr/>
          </p:nvSpPr>
          <p:spPr>
            <a:xfrm>
              <a:off x="8798450" y="3707018"/>
              <a:ext cx="397934" cy="299177"/>
            </a:xfrm>
            <a:custGeom>
              <a:avLst/>
              <a:gdLst>
                <a:gd name="connsiteX0" fmla="*/ 0 w 397934"/>
                <a:gd name="connsiteY0" fmla="*/ 299177 h 299177"/>
                <a:gd name="connsiteX1" fmla="*/ 0 w 397934"/>
                <a:gd name="connsiteY1" fmla="*/ 299177 h 299177"/>
                <a:gd name="connsiteX2" fmla="*/ 2823 w 397934"/>
                <a:gd name="connsiteY2" fmla="*/ 242732 h 299177"/>
                <a:gd name="connsiteX3" fmla="*/ 5645 w 397934"/>
                <a:gd name="connsiteY3" fmla="*/ 231443 h 299177"/>
                <a:gd name="connsiteX4" fmla="*/ 8467 w 397934"/>
                <a:gd name="connsiteY4" fmla="*/ 208865 h 299177"/>
                <a:gd name="connsiteX5" fmla="*/ 14112 w 397934"/>
                <a:gd name="connsiteY5" fmla="*/ 191932 h 299177"/>
                <a:gd name="connsiteX6" fmla="*/ 16934 w 397934"/>
                <a:gd name="connsiteY6" fmla="*/ 183465 h 299177"/>
                <a:gd name="connsiteX7" fmla="*/ 22578 w 397934"/>
                <a:gd name="connsiteY7" fmla="*/ 174999 h 299177"/>
                <a:gd name="connsiteX8" fmla="*/ 31045 w 397934"/>
                <a:gd name="connsiteY8" fmla="*/ 155243 h 299177"/>
                <a:gd name="connsiteX9" fmla="*/ 36689 w 397934"/>
                <a:gd name="connsiteY9" fmla="*/ 143954 h 299177"/>
                <a:gd name="connsiteX10" fmla="*/ 39512 w 397934"/>
                <a:gd name="connsiteY10" fmla="*/ 135488 h 299177"/>
                <a:gd name="connsiteX11" fmla="*/ 45156 w 397934"/>
                <a:gd name="connsiteY11" fmla="*/ 129843 h 299177"/>
                <a:gd name="connsiteX12" fmla="*/ 53623 w 397934"/>
                <a:gd name="connsiteY12" fmla="*/ 118554 h 299177"/>
                <a:gd name="connsiteX13" fmla="*/ 59267 w 397934"/>
                <a:gd name="connsiteY13" fmla="*/ 110088 h 299177"/>
                <a:gd name="connsiteX14" fmla="*/ 64912 w 397934"/>
                <a:gd name="connsiteY14" fmla="*/ 104443 h 299177"/>
                <a:gd name="connsiteX15" fmla="*/ 70556 w 397934"/>
                <a:gd name="connsiteY15" fmla="*/ 95977 h 299177"/>
                <a:gd name="connsiteX16" fmla="*/ 81845 w 397934"/>
                <a:gd name="connsiteY16" fmla="*/ 84688 h 299177"/>
                <a:gd name="connsiteX17" fmla="*/ 87489 w 397934"/>
                <a:gd name="connsiteY17" fmla="*/ 79043 h 299177"/>
                <a:gd name="connsiteX18" fmla="*/ 93134 w 397934"/>
                <a:gd name="connsiteY18" fmla="*/ 73399 h 299177"/>
                <a:gd name="connsiteX19" fmla="*/ 104423 w 397934"/>
                <a:gd name="connsiteY19" fmla="*/ 56465 h 299177"/>
                <a:gd name="connsiteX20" fmla="*/ 110067 w 397934"/>
                <a:gd name="connsiteY20" fmla="*/ 47999 h 299177"/>
                <a:gd name="connsiteX21" fmla="*/ 118534 w 397934"/>
                <a:gd name="connsiteY21" fmla="*/ 45177 h 299177"/>
                <a:gd name="connsiteX22" fmla="*/ 138289 w 397934"/>
                <a:gd name="connsiteY22" fmla="*/ 31065 h 299177"/>
                <a:gd name="connsiteX23" fmla="*/ 143934 w 397934"/>
                <a:gd name="connsiteY23" fmla="*/ 25421 h 299177"/>
                <a:gd name="connsiteX24" fmla="*/ 160867 w 397934"/>
                <a:gd name="connsiteY24" fmla="*/ 19777 h 299177"/>
                <a:gd name="connsiteX25" fmla="*/ 186267 w 397934"/>
                <a:gd name="connsiteY25" fmla="*/ 11310 h 299177"/>
                <a:gd name="connsiteX26" fmla="*/ 203200 w 397934"/>
                <a:gd name="connsiteY26" fmla="*/ 5665 h 299177"/>
                <a:gd name="connsiteX27" fmla="*/ 237067 w 397934"/>
                <a:gd name="connsiteY27" fmla="*/ 21 h 299177"/>
                <a:gd name="connsiteX28" fmla="*/ 333023 w 397934"/>
                <a:gd name="connsiteY28" fmla="*/ 5665 h 299177"/>
                <a:gd name="connsiteX29" fmla="*/ 349956 w 397934"/>
                <a:gd name="connsiteY29" fmla="*/ 11310 h 299177"/>
                <a:gd name="connsiteX30" fmla="*/ 375356 w 397934"/>
                <a:gd name="connsiteY30" fmla="*/ 19777 h 299177"/>
                <a:gd name="connsiteX31" fmla="*/ 383823 w 397934"/>
                <a:gd name="connsiteY31" fmla="*/ 22599 h 299177"/>
                <a:gd name="connsiteX32" fmla="*/ 392289 w 397934"/>
                <a:gd name="connsiteY32" fmla="*/ 25421 h 299177"/>
                <a:gd name="connsiteX33" fmla="*/ 397934 w 397934"/>
                <a:gd name="connsiteY33" fmla="*/ 33888 h 299177"/>
                <a:gd name="connsiteX34" fmla="*/ 231423 w 397934"/>
                <a:gd name="connsiteY34" fmla="*/ 225799 h 299177"/>
                <a:gd name="connsiteX35" fmla="*/ 0 w 397934"/>
                <a:gd name="connsiteY35" fmla="*/ 299177 h 29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97934" h="299177">
                  <a:moveTo>
                    <a:pt x="0" y="299177"/>
                  </a:moveTo>
                  <a:lnTo>
                    <a:pt x="0" y="299177"/>
                  </a:lnTo>
                  <a:cubicBezTo>
                    <a:pt x="941" y="280362"/>
                    <a:pt x="1258" y="261505"/>
                    <a:pt x="2823" y="242732"/>
                  </a:cubicBezTo>
                  <a:cubicBezTo>
                    <a:pt x="3145" y="238867"/>
                    <a:pt x="5007" y="235269"/>
                    <a:pt x="5645" y="231443"/>
                  </a:cubicBezTo>
                  <a:cubicBezTo>
                    <a:pt x="6892" y="223962"/>
                    <a:pt x="6878" y="216281"/>
                    <a:pt x="8467" y="208865"/>
                  </a:cubicBezTo>
                  <a:cubicBezTo>
                    <a:pt x="9714" y="203047"/>
                    <a:pt x="12230" y="197576"/>
                    <a:pt x="14112" y="191932"/>
                  </a:cubicBezTo>
                  <a:cubicBezTo>
                    <a:pt x="15053" y="189110"/>
                    <a:pt x="15284" y="185940"/>
                    <a:pt x="16934" y="183465"/>
                  </a:cubicBezTo>
                  <a:lnTo>
                    <a:pt x="22578" y="174999"/>
                  </a:lnTo>
                  <a:cubicBezTo>
                    <a:pt x="27214" y="156455"/>
                    <a:pt x="22382" y="170404"/>
                    <a:pt x="31045" y="155243"/>
                  </a:cubicBezTo>
                  <a:cubicBezTo>
                    <a:pt x="33132" y="151590"/>
                    <a:pt x="35032" y="147821"/>
                    <a:pt x="36689" y="143954"/>
                  </a:cubicBezTo>
                  <a:cubicBezTo>
                    <a:pt x="37861" y="141220"/>
                    <a:pt x="37981" y="138039"/>
                    <a:pt x="39512" y="135488"/>
                  </a:cubicBezTo>
                  <a:cubicBezTo>
                    <a:pt x="40881" y="133206"/>
                    <a:pt x="43453" y="131887"/>
                    <a:pt x="45156" y="129843"/>
                  </a:cubicBezTo>
                  <a:cubicBezTo>
                    <a:pt x="48167" y="126229"/>
                    <a:pt x="50889" y="122382"/>
                    <a:pt x="53623" y="118554"/>
                  </a:cubicBezTo>
                  <a:cubicBezTo>
                    <a:pt x="55594" y="115794"/>
                    <a:pt x="57148" y="112736"/>
                    <a:pt x="59267" y="110088"/>
                  </a:cubicBezTo>
                  <a:cubicBezTo>
                    <a:pt x="60929" y="108010"/>
                    <a:pt x="63250" y="106521"/>
                    <a:pt x="64912" y="104443"/>
                  </a:cubicBezTo>
                  <a:cubicBezTo>
                    <a:pt x="67031" y="101795"/>
                    <a:pt x="68349" y="98552"/>
                    <a:pt x="70556" y="95977"/>
                  </a:cubicBezTo>
                  <a:cubicBezTo>
                    <a:pt x="74019" y="91936"/>
                    <a:pt x="78082" y="88451"/>
                    <a:pt x="81845" y="84688"/>
                  </a:cubicBezTo>
                  <a:lnTo>
                    <a:pt x="87489" y="79043"/>
                  </a:lnTo>
                  <a:cubicBezTo>
                    <a:pt x="89371" y="77161"/>
                    <a:pt x="91658" y="75613"/>
                    <a:pt x="93134" y="73399"/>
                  </a:cubicBezTo>
                  <a:lnTo>
                    <a:pt x="104423" y="56465"/>
                  </a:lnTo>
                  <a:cubicBezTo>
                    <a:pt x="106304" y="53643"/>
                    <a:pt x="106849" y="49071"/>
                    <a:pt x="110067" y="47999"/>
                  </a:cubicBezTo>
                  <a:lnTo>
                    <a:pt x="118534" y="45177"/>
                  </a:lnTo>
                  <a:cubicBezTo>
                    <a:pt x="131926" y="31785"/>
                    <a:pt x="124775" y="35571"/>
                    <a:pt x="138289" y="31065"/>
                  </a:cubicBezTo>
                  <a:cubicBezTo>
                    <a:pt x="140171" y="29184"/>
                    <a:pt x="141554" y="26611"/>
                    <a:pt x="143934" y="25421"/>
                  </a:cubicBezTo>
                  <a:cubicBezTo>
                    <a:pt x="149256" y="22760"/>
                    <a:pt x="160867" y="19777"/>
                    <a:pt x="160867" y="19777"/>
                  </a:cubicBezTo>
                  <a:cubicBezTo>
                    <a:pt x="172239" y="8405"/>
                    <a:pt x="161318" y="17068"/>
                    <a:pt x="186267" y="11310"/>
                  </a:cubicBezTo>
                  <a:cubicBezTo>
                    <a:pt x="192064" y="9972"/>
                    <a:pt x="197310" y="6506"/>
                    <a:pt x="203200" y="5665"/>
                  </a:cubicBezTo>
                  <a:cubicBezTo>
                    <a:pt x="227705" y="2165"/>
                    <a:pt x="216433" y="4148"/>
                    <a:pt x="237067" y="21"/>
                  </a:cubicBezTo>
                  <a:cubicBezTo>
                    <a:pt x="252668" y="559"/>
                    <a:pt x="304627" y="-2080"/>
                    <a:pt x="333023" y="5665"/>
                  </a:cubicBezTo>
                  <a:cubicBezTo>
                    <a:pt x="338763" y="7231"/>
                    <a:pt x="344312" y="9428"/>
                    <a:pt x="349956" y="11310"/>
                  </a:cubicBezTo>
                  <a:lnTo>
                    <a:pt x="375356" y="19777"/>
                  </a:lnTo>
                  <a:lnTo>
                    <a:pt x="383823" y="22599"/>
                  </a:lnTo>
                  <a:lnTo>
                    <a:pt x="392289" y="25421"/>
                  </a:lnTo>
                  <a:cubicBezTo>
                    <a:pt x="395410" y="34780"/>
                    <a:pt x="392137" y="33888"/>
                    <a:pt x="397934" y="33888"/>
                  </a:cubicBezTo>
                  <a:lnTo>
                    <a:pt x="231423" y="225799"/>
                  </a:lnTo>
                  <a:lnTo>
                    <a:pt x="0" y="299177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kış Çizelgesi: Veri 53"/>
            <p:cNvSpPr/>
            <p:nvPr/>
          </p:nvSpPr>
          <p:spPr>
            <a:xfrm rot="14390342">
              <a:off x="8111989" y="2333794"/>
              <a:ext cx="1366138" cy="2176374"/>
            </a:xfrm>
            <a:prstGeom prst="flowChartInputOutput">
              <a:avLst/>
            </a:prstGeom>
            <a:solidFill>
              <a:srgbClr val="FF0000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kış Çizelgesi: Veri 23"/>
            <p:cNvSpPr/>
            <p:nvPr/>
          </p:nvSpPr>
          <p:spPr>
            <a:xfrm rot="15825810">
              <a:off x="7635966" y="2492271"/>
              <a:ext cx="2668782" cy="1148695"/>
            </a:xfrm>
            <a:prstGeom prst="flowChartInputOutput">
              <a:avLst/>
            </a:prstGeom>
            <a:solidFill>
              <a:srgbClr val="7030A0">
                <a:alpha val="1961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Metin kutusu 24"/>
                <p:cNvSpPr txBox="1"/>
                <p:nvPr/>
              </p:nvSpPr>
              <p:spPr>
                <a:xfrm>
                  <a:off x="8125548" y="3905737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Metin kutusu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5548" y="3905737"/>
                  <a:ext cx="509426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Metin kutusu 25"/>
                <p:cNvSpPr txBox="1"/>
                <p:nvPr/>
              </p:nvSpPr>
              <p:spPr>
                <a:xfrm>
                  <a:off x="8140788" y="4989337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Metin kutusu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0788" y="4989337"/>
                  <a:ext cx="509426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Metin kutusu 29"/>
                <p:cNvSpPr txBox="1"/>
                <p:nvPr/>
              </p:nvSpPr>
              <p:spPr>
                <a:xfrm>
                  <a:off x="8856878" y="3881067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Metin kutusu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6878" y="3881067"/>
                  <a:ext cx="509426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Metin kutusu 30"/>
                <p:cNvSpPr txBox="1"/>
                <p:nvPr/>
              </p:nvSpPr>
              <p:spPr>
                <a:xfrm>
                  <a:off x="8946123" y="2218608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Metin kutusu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6123" y="2218608"/>
                  <a:ext cx="509426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Metin kutusu 31"/>
                <p:cNvSpPr txBox="1"/>
                <p:nvPr/>
              </p:nvSpPr>
              <p:spPr>
                <a:xfrm>
                  <a:off x="9444951" y="3053126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Metin kutusu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4951" y="3053126"/>
                  <a:ext cx="509426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Metin kutusu 32"/>
                <p:cNvSpPr txBox="1"/>
                <p:nvPr/>
              </p:nvSpPr>
              <p:spPr>
                <a:xfrm>
                  <a:off x="10016352" y="2063822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Metin kutusu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6352" y="2063822"/>
                  <a:ext cx="509426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Düz Bağlayıcı 33"/>
            <p:cNvCxnSpPr>
              <a:stCxn id="26" idx="0"/>
              <a:endCxn id="25" idx="2"/>
            </p:cNvCxnSpPr>
            <p:nvPr/>
          </p:nvCxnSpPr>
          <p:spPr>
            <a:xfrm flipH="1" flipV="1">
              <a:off x="8380261" y="4213514"/>
              <a:ext cx="15240" cy="7758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Düz Bağlayıcı 34"/>
            <p:cNvCxnSpPr>
              <a:stCxn id="25" idx="2"/>
            </p:cNvCxnSpPr>
            <p:nvPr/>
          </p:nvCxnSpPr>
          <p:spPr>
            <a:xfrm flipV="1">
              <a:off x="8380261" y="3935815"/>
              <a:ext cx="638988" cy="2776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Düz Bağlayıcı 35"/>
            <p:cNvCxnSpPr/>
            <p:nvPr/>
          </p:nvCxnSpPr>
          <p:spPr>
            <a:xfrm flipV="1">
              <a:off x="9043441" y="3184928"/>
              <a:ext cx="502898" cy="7511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Düz Bağlayıcı 36"/>
            <p:cNvCxnSpPr/>
            <p:nvPr/>
          </p:nvCxnSpPr>
          <p:spPr>
            <a:xfrm flipH="1" flipV="1">
              <a:off x="9471252" y="2431145"/>
              <a:ext cx="75087" cy="74487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Düz Bağlayıcı 38"/>
            <p:cNvCxnSpPr/>
            <p:nvPr/>
          </p:nvCxnSpPr>
          <p:spPr>
            <a:xfrm flipV="1">
              <a:off x="9481850" y="2259868"/>
              <a:ext cx="682048" cy="18644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kış Çizelgesi: Veri 39"/>
            <p:cNvSpPr/>
            <p:nvPr/>
          </p:nvSpPr>
          <p:spPr>
            <a:xfrm rot="9702732">
              <a:off x="9366420" y="2043983"/>
              <a:ext cx="1366138" cy="1243120"/>
            </a:xfrm>
            <a:prstGeom prst="flowChartInputOutput">
              <a:avLst/>
            </a:prstGeom>
            <a:solidFill>
              <a:srgbClr val="FF0000">
                <a:alpha val="1961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Serbest Form 43"/>
            <p:cNvSpPr/>
            <p:nvPr/>
          </p:nvSpPr>
          <p:spPr>
            <a:xfrm>
              <a:off x="9357321" y="2100489"/>
              <a:ext cx="224790" cy="108585"/>
            </a:xfrm>
            <a:custGeom>
              <a:avLst/>
              <a:gdLst>
                <a:gd name="connsiteX0" fmla="*/ 224790 w 224790"/>
                <a:gd name="connsiteY0" fmla="*/ 53340 h 108585"/>
                <a:gd name="connsiteX1" fmla="*/ 224790 w 224790"/>
                <a:gd name="connsiteY1" fmla="*/ 53340 h 108585"/>
                <a:gd name="connsiteX2" fmla="*/ 211455 w 224790"/>
                <a:gd name="connsiteY2" fmla="*/ 26670 h 108585"/>
                <a:gd name="connsiteX3" fmla="*/ 207645 w 224790"/>
                <a:gd name="connsiteY3" fmla="*/ 20955 h 108585"/>
                <a:gd name="connsiteX4" fmla="*/ 194310 w 224790"/>
                <a:gd name="connsiteY4" fmla="*/ 17145 h 108585"/>
                <a:gd name="connsiteX5" fmla="*/ 182880 w 224790"/>
                <a:gd name="connsiteY5" fmla="*/ 11430 h 108585"/>
                <a:gd name="connsiteX6" fmla="*/ 177165 w 224790"/>
                <a:gd name="connsiteY6" fmla="*/ 7620 h 108585"/>
                <a:gd name="connsiteX7" fmla="*/ 156210 w 224790"/>
                <a:gd name="connsiteY7" fmla="*/ 1905 h 108585"/>
                <a:gd name="connsiteX8" fmla="*/ 129540 w 224790"/>
                <a:gd name="connsiteY8" fmla="*/ 0 h 108585"/>
                <a:gd name="connsiteX9" fmla="*/ 68580 w 224790"/>
                <a:gd name="connsiteY9" fmla="*/ 5715 h 108585"/>
                <a:gd name="connsiteX10" fmla="*/ 62865 w 224790"/>
                <a:gd name="connsiteY10" fmla="*/ 7620 h 108585"/>
                <a:gd name="connsiteX11" fmla="*/ 40005 w 224790"/>
                <a:gd name="connsiteY11" fmla="*/ 22860 h 108585"/>
                <a:gd name="connsiteX12" fmla="*/ 34290 w 224790"/>
                <a:gd name="connsiteY12" fmla="*/ 26670 h 108585"/>
                <a:gd name="connsiteX13" fmla="*/ 28575 w 224790"/>
                <a:gd name="connsiteY13" fmla="*/ 30480 h 108585"/>
                <a:gd name="connsiteX14" fmla="*/ 13335 w 224790"/>
                <a:gd name="connsiteY14" fmla="*/ 43815 h 108585"/>
                <a:gd name="connsiteX15" fmla="*/ 7620 w 224790"/>
                <a:gd name="connsiteY15" fmla="*/ 47625 h 108585"/>
                <a:gd name="connsiteX16" fmla="*/ 3810 w 224790"/>
                <a:gd name="connsiteY16" fmla="*/ 53340 h 108585"/>
                <a:gd name="connsiteX17" fmla="*/ 0 w 224790"/>
                <a:gd name="connsiteY17" fmla="*/ 64770 h 108585"/>
                <a:gd name="connsiteX18" fmla="*/ 102870 w 224790"/>
                <a:gd name="connsiteY18" fmla="*/ 108585 h 108585"/>
                <a:gd name="connsiteX19" fmla="*/ 224790 w 224790"/>
                <a:gd name="connsiteY19" fmla="*/ 5334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790" h="108585">
                  <a:moveTo>
                    <a:pt x="224790" y="53340"/>
                  </a:moveTo>
                  <a:lnTo>
                    <a:pt x="224790" y="53340"/>
                  </a:lnTo>
                  <a:cubicBezTo>
                    <a:pt x="216446" y="28308"/>
                    <a:pt x="223853" y="34935"/>
                    <a:pt x="211455" y="26670"/>
                  </a:cubicBezTo>
                  <a:cubicBezTo>
                    <a:pt x="210185" y="24765"/>
                    <a:pt x="209433" y="22385"/>
                    <a:pt x="207645" y="20955"/>
                  </a:cubicBezTo>
                  <a:cubicBezTo>
                    <a:pt x="206403" y="19961"/>
                    <a:pt x="194808" y="17269"/>
                    <a:pt x="194310" y="17145"/>
                  </a:cubicBezTo>
                  <a:cubicBezTo>
                    <a:pt x="177932" y="6226"/>
                    <a:pt x="198654" y="19317"/>
                    <a:pt x="182880" y="11430"/>
                  </a:cubicBezTo>
                  <a:cubicBezTo>
                    <a:pt x="180832" y="10406"/>
                    <a:pt x="179257" y="8550"/>
                    <a:pt x="177165" y="7620"/>
                  </a:cubicBezTo>
                  <a:cubicBezTo>
                    <a:pt x="172078" y="5359"/>
                    <a:pt x="162083" y="2523"/>
                    <a:pt x="156210" y="1905"/>
                  </a:cubicBezTo>
                  <a:cubicBezTo>
                    <a:pt x="147346" y="972"/>
                    <a:pt x="138430" y="635"/>
                    <a:pt x="129540" y="0"/>
                  </a:cubicBezTo>
                  <a:cubicBezTo>
                    <a:pt x="75997" y="2059"/>
                    <a:pt x="95684" y="-3320"/>
                    <a:pt x="68580" y="5715"/>
                  </a:cubicBezTo>
                  <a:cubicBezTo>
                    <a:pt x="66675" y="6350"/>
                    <a:pt x="64536" y="6506"/>
                    <a:pt x="62865" y="7620"/>
                  </a:cubicBezTo>
                  <a:lnTo>
                    <a:pt x="40005" y="22860"/>
                  </a:lnTo>
                  <a:lnTo>
                    <a:pt x="34290" y="26670"/>
                  </a:lnTo>
                  <a:lnTo>
                    <a:pt x="28575" y="30480"/>
                  </a:lnTo>
                  <a:cubicBezTo>
                    <a:pt x="22225" y="40005"/>
                    <a:pt x="26670" y="34925"/>
                    <a:pt x="13335" y="43815"/>
                  </a:cubicBezTo>
                  <a:lnTo>
                    <a:pt x="7620" y="47625"/>
                  </a:lnTo>
                  <a:cubicBezTo>
                    <a:pt x="6350" y="49530"/>
                    <a:pt x="4740" y="51248"/>
                    <a:pt x="3810" y="53340"/>
                  </a:cubicBezTo>
                  <a:cubicBezTo>
                    <a:pt x="2179" y="57010"/>
                    <a:pt x="0" y="64770"/>
                    <a:pt x="0" y="64770"/>
                  </a:cubicBezTo>
                  <a:lnTo>
                    <a:pt x="102870" y="108585"/>
                  </a:lnTo>
                  <a:lnTo>
                    <a:pt x="224790" y="53340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Metin kutusu 44"/>
                <p:cNvSpPr txBox="1"/>
                <p:nvPr/>
              </p:nvSpPr>
              <p:spPr>
                <a:xfrm>
                  <a:off x="9278530" y="1863849"/>
                  <a:ext cx="2421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tr-TR" b="0" dirty="0" smtClean="0">
                    <a:solidFill>
                      <a:srgbClr val="FFC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" name="Metin kutusu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8530" y="1863849"/>
                  <a:ext cx="242118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25000" r="-2500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Akış Çizelgesi: Veri 45"/>
            <p:cNvSpPr/>
            <p:nvPr/>
          </p:nvSpPr>
          <p:spPr>
            <a:xfrm rot="12130367">
              <a:off x="8191578" y="2600578"/>
              <a:ext cx="1366138" cy="1243120"/>
            </a:xfrm>
            <a:prstGeom prst="flowChartInputOutput">
              <a:avLst/>
            </a:prstGeom>
            <a:solidFill>
              <a:srgbClr val="FF0000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kış Çizelgesi: Veri 47"/>
            <p:cNvSpPr/>
            <p:nvPr/>
          </p:nvSpPr>
          <p:spPr>
            <a:xfrm rot="18293463">
              <a:off x="7994945" y="2008958"/>
              <a:ext cx="2114456" cy="1378594"/>
            </a:xfrm>
            <a:prstGeom prst="flowChartInputOutput">
              <a:avLst/>
            </a:prstGeom>
            <a:solidFill>
              <a:srgbClr val="7030A0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Serbest Form 48"/>
            <p:cNvSpPr/>
            <p:nvPr/>
          </p:nvSpPr>
          <p:spPr>
            <a:xfrm>
              <a:off x="8852496" y="3801654"/>
              <a:ext cx="163830" cy="154305"/>
            </a:xfrm>
            <a:custGeom>
              <a:avLst/>
              <a:gdLst>
                <a:gd name="connsiteX0" fmla="*/ 40005 w 163830"/>
                <a:gd name="connsiteY0" fmla="*/ 0 h 154305"/>
                <a:gd name="connsiteX1" fmla="*/ 40005 w 163830"/>
                <a:gd name="connsiteY1" fmla="*/ 0 h 154305"/>
                <a:gd name="connsiteX2" fmla="*/ 22860 w 163830"/>
                <a:gd name="connsiteY2" fmla="*/ 1905 h 154305"/>
                <a:gd name="connsiteX3" fmla="*/ 20955 w 163830"/>
                <a:gd name="connsiteY3" fmla="*/ 7620 h 154305"/>
                <a:gd name="connsiteX4" fmla="*/ 17145 w 163830"/>
                <a:gd name="connsiteY4" fmla="*/ 13335 h 154305"/>
                <a:gd name="connsiteX5" fmla="*/ 13335 w 163830"/>
                <a:gd name="connsiteY5" fmla="*/ 24765 h 154305"/>
                <a:gd name="connsiteX6" fmla="*/ 9525 w 163830"/>
                <a:gd name="connsiteY6" fmla="*/ 30480 h 154305"/>
                <a:gd name="connsiteX7" fmla="*/ 5715 w 163830"/>
                <a:gd name="connsiteY7" fmla="*/ 41910 h 154305"/>
                <a:gd name="connsiteX8" fmla="*/ 1905 w 163830"/>
                <a:gd name="connsiteY8" fmla="*/ 55245 h 154305"/>
                <a:gd name="connsiteX9" fmla="*/ 0 w 163830"/>
                <a:gd name="connsiteY9" fmla="*/ 70485 h 154305"/>
                <a:gd name="connsiteX10" fmla="*/ 3810 w 163830"/>
                <a:gd name="connsiteY10" fmla="*/ 97155 h 154305"/>
                <a:gd name="connsiteX11" fmla="*/ 163830 w 163830"/>
                <a:gd name="connsiteY11" fmla="*/ 154305 h 154305"/>
                <a:gd name="connsiteX12" fmla="*/ 40005 w 163830"/>
                <a:gd name="connsiteY12" fmla="*/ 0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830" h="154305">
                  <a:moveTo>
                    <a:pt x="40005" y="0"/>
                  </a:moveTo>
                  <a:lnTo>
                    <a:pt x="40005" y="0"/>
                  </a:lnTo>
                  <a:cubicBezTo>
                    <a:pt x="34290" y="635"/>
                    <a:pt x="28199" y="-231"/>
                    <a:pt x="22860" y="1905"/>
                  </a:cubicBezTo>
                  <a:cubicBezTo>
                    <a:pt x="20996" y="2651"/>
                    <a:pt x="21853" y="5824"/>
                    <a:pt x="20955" y="7620"/>
                  </a:cubicBezTo>
                  <a:cubicBezTo>
                    <a:pt x="19931" y="9668"/>
                    <a:pt x="18075" y="11243"/>
                    <a:pt x="17145" y="13335"/>
                  </a:cubicBezTo>
                  <a:cubicBezTo>
                    <a:pt x="15514" y="17005"/>
                    <a:pt x="15563" y="21423"/>
                    <a:pt x="13335" y="24765"/>
                  </a:cubicBezTo>
                  <a:cubicBezTo>
                    <a:pt x="12065" y="26670"/>
                    <a:pt x="10455" y="28388"/>
                    <a:pt x="9525" y="30480"/>
                  </a:cubicBezTo>
                  <a:cubicBezTo>
                    <a:pt x="7894" y="34150"/>
                    <a:pt x="6985" y="38100"/>
                    <a:pt x="5715" y="41910"/>
                  </a:cubicBezTo>
                  <a:cubicBezTo>
                    <a:pt x="4205" y="46440"/>
                    <a:pt x="2702" y="50461"/>
                    <a:pt x="1905" y="55245"/>
                  </a:cubicBezTo>
                  <a:cubicBezTo>
                    <a:pt x="1063" y="60295"/>
                    <a:pt x="635" y="65405"/>
                    <a:pt x="0" y="70485"/>
                  </a:cubicBezTo>
                  <a:cubicBezTo>
                    <a:pt x="2023" y="94760"/>
                    <a:pt x="-1515" y="86506"/>
                    <a:pt x="3810" y="97155"/>
                  </a:cubicBezTo>
                  <a:lnTo>
                    <a:pt x="163830" y="154305"/>
                  </a:lnTo>
                  <a:lnTo>
                    <a:pt x="40005" y="0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Metin kutusu 49"/>
                <p:cNvSpPr txBox="1"/>
                <p:nvPr/>
              </p:nvSpPr>
              <p:spPr>
                <a:xfrm>
                  <a:off x="8574966" y="3597610"/>
                  <a:ext cx="24853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tr-TR" b="0" dirty="0" smtClean="0">
                    <a:solidFill>
                      <a:srgbClr val="FFC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0" name="Metin kutusu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4966" y="3597610"/>
                  <a:ext cx="24853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12195" r="-2439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Serbest Form 50"/>
            <p:cNvSpPr/>
            <p:nvPr/>
          </p:nvSpPr>
          <p:spPr>
            <a:xfrm>
              <a:off x="9252828" y="2877306"/>
              <a:ext cx="293511" cy="575733"/>
            </a:xfrm>
            <a:custGeom>
              <a:avLst/>
              <a:gdLst>
                <a:gd name="connsiteX0" fmla="*/ 268111 w 293511"/>
                <a:gd name="connsiteY0" fmla="*/ 0 h 575733"/>
                <a:gd name="connsiteX1" fmla="*/ 268111 w 293511"/>
                <a:gd name="connsiteY1" fmla="*/ 0 h 575733"/>
                <a:gd name="connsiteX2" fmla="*/ 174978 w 293511"/>
                <a:gd name="connsiteY2" fmla="*/ 2822 h 575733"/>
                <a:gd name="connsiteX3" fmla="*/ 146756 w 293511"/>
                <a:gd name="connsiteY3" fmla="*/ 8466 h 575733"/>
                <a:gd name="connsiteX4" fmla="*/ 129822 w 293511"/>
                <a:gd name="connsiteY4" fmla="*/ 14111 h 575733"/>
                <a:gd name="connsiteX5" fmla="*/ 121356 w 293511"/>
                <a:gd name="connsiteY5" fmla="*/ 19755 h 575733"/>
                <a:gd name="connsiteX6" fmla="*/ 110067 w 293511"/>
                <a:gd name="connsiteY6" fmla="*/ 22577 h 575733"/>
                <a:gd name="connsiteX7" fmla="*/ 104422 w 293511"/>
                <a:gd name="connsiteY7" fmla="*/ 28222 h 575733"/>
                <a:gd name="connsiteX8" fmla="*/ 95956 w 293511"/>
                <a:gd name="connsiteY8" fmla="*/ 31044 h 575733"/>
                <a:gd name="connsiteX9" fmla="*/ 81845 w 293511"/>
                <a:gd name="connsiteY9" fmla="*/ 39511 h 575733"/>
                <a:gd name="connsiteX10" fmla="*/ 70556 w 293511"/>
                <a:gd name="connsiteY10" fmla="*/ 50800 h 575733"/>
                <a:gd name="connsiteX11" fmla="*/ 59267 w 293511"/>
                <a:gd name="connsiteY11" fmla="*/ 62089 h 575733"/>
                <a:gd name="connsiteX12" fmla="*/ 53622 w 293511"/>
                <a:gd name="connsiteY12" fmla="*/ 67733 h 575733"/>
                <a:gd name="connsiteX13" fmla="*/ 50800 w 293511"/>
                <a:gd name="connsiteY13" fmla="*/ 76200 h 575733"/>
                <a:gd name="connsiteX14" fmla="*/ 39511 w 293511"/>
                <a:gd name="connsiteY14" fmla="*/ 90311 h 575733"/>
                <a:gd name="connsiteX15" fmla="*/ 31045 w 293511"/>
                <a:gd name="connsiteY15" fmla="*/ 115711 h 575733"/>
                <a:gd name="connsiteX16" fmla="*/ 25400 w 293511"/>
                <a:gd name="connsiteY16" fmla="*/ 132644 h 575733"/>
                <a:gd name="connsiteX17" fmla="*/ 22578 w 293511"/>
                <a:gd name="connsiteY17" fmla="*/ 143933 h 575733"/>
                <a:gd name="connsiteX18" fmla="*/ 16934 w 293511"/>
                <a:gd name="connsiteY18" fmla="*/ 163689 h 575733"/>
                <a:gd name="connsiteX19" fmla="*/ 14111 w 293511"/>
                <a:gd name="connsiteY19" fmla="*/ 186266 h 575733"/>
                <a:gd name="connsiteX20" fmla="*/ 5645 w 293511"/>
                <a:gd name="connsiteY20" fmla="*/ 214489 h 575733"/>
                <a:gd name="connsiteX21" fmla="*/ 0 w 293511"/>
                <a:gd name="connsiteY21" fmla="*/ 242711 h 575733"/>
                <a:gd name="connsiteX22" fmla="*/ 2822 w 293511"/>
                <a:gd name="connsiteY22" fmla="*/ 383822 h 575733"/>
                <a:gd name="connsiteX23" fmla="*/ 8467 w 293511"/>
                <a:gd name="connsiteY23" fmla="*/ 400755 h 575733"/>
                <a:gd name="connsiteX24" fmla="*/ 11289 w 293511"/>
                <a:gd name="connsiteY24" fmla="*/ 409222 h 575733"/>
                <a:gd name="connsiteX25" fmla="*/ 16934 w 293511"/>
                <a:gd name="connsiteY25" fmla="*/ 417689 h 575733"/>
                <a:gd name="connsiteX26" fmla="*/ 25400 w 293511"/>
                <a:gd name="connsiteY26" fmla="*/ 443089 h 575733"/>
                <a:gd name="connsiteX27" fmla="*/ 28222 w 293511"/>
                <a:gd name="connsiteY27" fmla="*/ 451555 h 575733"/>
                <a:gd name="connsiteX28" fmla="*/ 33867 w 293511"/>
                <a:gd name="connsiteY28" fmla="*/ 471311 h 575733"/>
                <a:gd name="connsiteX29" fmla="*/ 39511 w 293511"/>
                <a:gd name="connsiteY29" fmla="*/ 482600 h 575733"/>
                <a:gd name="connsiteX30" fmla="*/ 45156 w 293511"/>
                <a:gd name="connsiteY30" fmla="*/ 499533 h 575733"/>
                <a:gd name="connsiteX31" fmla="*/ 47978 w 293511"/>
                <a:gd name="connsiteY31" fmla="*/ 508000 h 575733"/>
                <a:gd name="connsiteX32" fmla="*/ 53622 w 293511"/>
                <a:gd name="connsiteY32" fmla="*/ 516466 h 575733"/>
                <a:gd name="connsiteX33" fmla="*/ 59267 w 293511"/>
                <a:gd name="connsiteY33" fmla="*/ 533400 h 575733"/>
                <a:gd name="connsiteX34" fmla="*/ 81845 w 293511"/>
                <a:gd name="connsiteY34" fmla="*/ 555977 h 575733"/>
                <a:gd name="connsiteX35" fmla="*/ 93134 w 293511"/>
                <a:gd name="connsiteY35" fmla="*/ 567266 h 575733"/>
                <a:gd name="connsiteX36" fmla="*/ 101600 w 293511"/>
                <a:gd name="connsiteY36" fmla="*/ 570089 h 575733"/>
                <a:gd name="connsiteX37" fmla="*/ 115711 w 293511"/>
                <a:gd name="connsiteY37" fmla="*/ 575733 h 575733"/>
                <a:gd name="connsiteX38" fmla="*/ 293511 w 293511"/>
                <a:gd name="connsiteY38" fmla="*/ 307622 h 575733"/>
                <a:gd name="connsiteX39" fmla="*/ 268111 w 293511"/>
                <a:gd name="connsiteY39" fmla="*/ 0 h 57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3511" h="575733">
                  <a:moveTo>
                    <a:pt x="268111" y="0"/>
                  </a:moveTo>
                  <a:lnTo>
                    <a:pt x="268111" y="0"/>
                  </a:lnTo>
                  <a:cubicBezTo>
                    <a:pt x="237067" y="941"/>
                    <a:pt x="205996" y="1231"/>
                    <a:pt x="174978" y="2822"/>
                  </a:cubicBezTo>
                  <a:cubicBezTo>
                    <a:pt x="168845" y="3136"/>
                    <a:pt x="153682" y="6388"/>
                    <a:pt x="146756" y="8466"/>
                  </a:cubicBezTo>
                  <a:cubicBezTo>
                    <a:pt x="141057" y="10176"/>
                    <a:pt x="129822" y="14111"/>
                    <a:pt x="129822" y="14111"/>
                  </a:cubicBezTo>
                  <a:cubicBezTo>
                    <a:pt x="127000" y="15992"/>
                    <a:pt x="124473" y="18419"/>
                    <a:pt x="121356" y="19755"/>
                  </a:cubicBezTo>
                  <a:cubicBezTo>
                    <a:pt x="117791" y="21283"/>
                    <a:pt x="113536" y="20842"/>
                    <a:pt x="110067" y="22577"/>
                  </a:cubicBezTo>
                  <a:cubicBezTo>
                    <a:pt x="107687" y="23767"/>
                    <a:pt x="106704" y="26853"/>
                    <a:pt x="104422" y="28222"/>
                  </a:cubicBezTo>
                  <a:cubicBezTo>
                    <a:pt x="101871" y="29752"/>
                    <a:pt x="98778" y="30103"/>
                    <a:pt x="95956" y="31044"/>
                  </a:cubicBezTo>
                  <a:cubicBezTo>
                    <a:pt x="75097" y="51903"/>
                    <a:pt x="107491" y="21192"/>
                    <a:pt x="81845" y="39511"/>
                  </a:cubicBezTo>
                  <a:cubicBezTo>
                    <a:pt x="77515" y="42604"/>
                    <a:pt x="74319" y="47037"/>
                    <a:pt x="70556" y="50800"/>
                  </a:cubicBezTo>
                  <a:lnTo>
                    <a:pt x="59267" y="62089"/>
                  </a:lnTo>
                  <a:lnTo>
                    <a:pt x="53622" y="67733"/>
                  </a:lnTo>
                  <a:cubicBezTo>
                    <a:pt x="52681" y="70555"/>
                    <a:pt x="52130" y="73539"/>
                    <a:pt x="50800" y="76200"/>
                  </a:cubicBezTo>
                  <a:cubicBezTo>
                    <a:pt x="47240" y="83320"/>
                    <a:pt x="44761" y="85061"/>
                    <a:pt x="39511" y="90311"/>
                  </a:cubicBezTo>
                  <a:lnTo>
                    <a:pt x="31045" y="115711"/>
                  </a:lnTo>
                  <a:lnTo>
                    <a:pt x="25400" y="132644"/>
                  </a:lnTo>
                  <a:cubicBezTo>
                    <a:pt x="24459" y="136407"/>
                    <a:pt x="23643" y="140203"/>
                    <a:pt x="22578" y="143933"/>
                  </a:cubicBezTo>
                  <a:cubicBezTo>
                    <a:pt x="19894" y="153330"/>
                    <a:pt x="18699" y="153099"/>
                    <a:pt x="16934" y="163689"/>
                  </a:cubicBezTo>
                  <a:cubicBezTo>
                    <a:pt x="15687" y="171170"/>
                    <a:pt x="15700" y="178850"/>
                    <a:pt x="14111" y="186266"/>
                  </a:cubicBezTo>
                  <a:cubicBezTo>
                    <a:pt x="5272" y="227515"/>
                    <a:pt x="11193" y="183976"/>
                    <a:pt x="5645" y="214489"/>
                  </a:cubicBezTo>
                  <a:cubicBezTo>
                    <a:pt x="456" y="243025"/>
                    <a:pt x="5795" y="225323"/>
                    <a:pt x="0" y="242711"/>
                  </a:cubicBezTo>
                  <a:cubicBezTo>
                    <a:pt x="941" y="289748"/>
                    <a:pt x="305" y="336843"/>
                    <a:pt x="2822" y="383822"/>
                  </a:cubicBezTo>
                  <a:cubicBezTo>
                    <a:pt x="3140" y="389763"/>
                    <a:pt x="6585" y="395111"/>
                    <a:pt x="8467" y="400755"/>
                  </a:cubicBezTo>
                  <a:cubicBezTo>
                    <a:pt x="9408" y="403577"/>
                    <a:pt x="9639" y="406747"/>
                    <a:pt x="11289" y="409222"/>
                  </a:cubicBezTo>
                  <a:lnTo>
                    <a:pt x="16934" y="417689"/>
                  </a:lnTo>
                  <a:lnTo>
                    <a:pt x="25400" y="443089"/>
                  </a:lnTo>
                  <a:cubicBezTo>
                    <a:pt x="26341" y="445911"/>
                    <a:pt x="27500" y="448669"/>
                    <a:pt x="28222" y="451555"/>
                  </a:cubicBezTo>
                  <a:cubicBezTo>
                    <a:pt x="29653" y="457279"/>
                    <a:pt x="31439" y="465646"/>
                    <a:pt x="33867" y="471311"/>
                  </a:cubicBezTo>
                  <a:cubicBezTo>
                    <a:pt x="35524" y="475178"/>
                    <a:pt x="37949" y="478694"/>
                    <a:pt x="39511" y="482600"/>
                  </a:cubicBezTo>
                  <a:cubicBezTo>
                    <a:pt x="41721" y="488124"/>
                    <a:pt x="43274" y="493889"/>
                    <a:pt x="45156" y="499533"/>
                  </a:cubicBezTo>
                  <a:cubicBezTo>
                    <a:pt x="46097" y="502355"/>
                    <a:pt x="46328" y="505525"/>
                    <a:pt x="47978" y="508000"/>
                  </a:cubicBezTo>
                  <a:cubicBezTo>
                    <a:pt x="49859" y="510822"/>
                    <a:pt x="52245" y="513367"/>
                    <a:pt x="53622" y="516466"/>
                  </a:cubicBezTo>
                  <a:cubicBezTo>
                    <a:pt x="56039" y="521903"/>
                    <a:pt x="55060" y="529193"/>
                    <a:pt x="59267" y="533400"/>
                  </a:cubicBezTo>
                  <a:lnTo>
                    <a:pt x="81845" y="555977"/>
                  </a:lnTo>
                  <a:lnTo>
                    <a:pt x="93134" y="567266"/>
                  </a:lnTo>
                  <a:cubicBezTo>
                    <a:pt x="95956" y="568207"/>
                    <a:pt x="98740" y="569272"/>
                    <a:pt x="101600" y="570089"/>
                  </a:cubicBezTo>
                  <a:cubicBezTo>
                    <a:pt x="114810" y="573864"/>
                    <a:pt x="109930" y="569952"/>
                    <a:pt x="115711" y="575733"/>
                  </a:cubicBezTo>
                  <a:lnTo>
                    <a:pt x="293511" y="307622"/>
                  </a:lnTo>
                  <a:lnTo>
                    <a:pt x="268111" y="0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Metin kutusu 51"/>
                <p:cNvSpPr txBox="1"/>
                <p:nvPr/>
              </p:nvSpPr>
              <p:spPr>
                <a:xfrm>
                  <a:off x="8709764" y="2773934"/>
                  <a:ext cx="689483" cy="3129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tr-TR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tr-TR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𝐶𝑁𝐶𝐴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Metin kutusu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9764" y="2773934"/>
                  <a:ext cx="689483" cy="31297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Akış Çizelgesi: Veri 52"/>
            <p:cNvSpPr/>
            <p:nvPr/>
          </p:nvSpPr>
          <p:spPr>
            <a:xfrm rot="20200782">
              <a:off x="7928429" y="4099959"/>
              <a:ext cx="1565341" cy="1088040"/>
            </a:xfrm>
            <a:prstGeom prst="flowChartInputOutput">
              <a:avLst/>
            </a:prstGeom>
            <a:solidFill>
              <a:srgbClr val="7030A0">
                <a:alpha val="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Serbest Form 54"/>
            <p:cNvSpPr/>
            <p:nvPr/>
          </p:nvSpPr>
          <p:spPr>
            <a:xfrm rot="194165">
              <a:off x="7938096" y="4188369"/>
              <a:ext cx="144780" cy="308610"/>
            </a:xfrm>
            <a:custGeom>
              <a:avLst/>
              <a:gdLst>
                <a:gd name="connsiteX0" fmla="*/ 26670 w 144780"/>
                <a:gd name="connsiteY0" fmla="*/ 0 h 308610"/>
                <a:gd name="connsiteX1" fmla="*/ 26670 w 144780"/>
                <a:gd name="connsiteY1" fmla="*/ 0 h 308610"/>
                <a:gd name="connsiteX2" fmla="*/ 7620 w 144780"/>
                <a:gd name="connsiteY2" fmla="*/ 53340 h 308610"/>
                <a:gd name="connsiteX3" fmla="*/ 0 w 144780"/>
                <a:gd name="connsiteY3" fmla="*/ 83820 h 308610"/>
                <a:gd name="connsiteX4" fmla="*/ 3810 w 144780"/>
                <a:gd name="connsiteY4" fmla="*/ 175260 h 308610"/>
                <a:gd name="connsiteX5" fmla="*/ 11430 w 144780"/>
                <a:gd name="connsiteY5" fmla="*/ 201930 h 308610"/>
                <a:gd name="connsiteX6" fmla="*/ 22860 w 144780"/>
                <a:gd name="connsiteY6" fmla="*/ 228600 h 308610"/>
                <a:gd name="connsiteX7" fmla="*/ 26670 w 144780"/>
                <a:gd name="connsiteY7" fmla="*/ 243840 h 308610"/>
                <a:gd name="connsiteX8" fmla="*/ 38100 w 144780"/>
                <a:gd name="connsiteY8" fmla="*/ 251460 h 308610"/>
                <a:gd name="connsiteX9" fmla="*/ 60960 w 144780"/>
                <a:gd name="connsiteY9" fmla="*/ 266700 h 308610"/>
                <a:gd name="connsiteX10" fmla="*/ 68580 w 144780"/>
                <a:gd name="connsiteY10" fmla="*/ 278130 h 308610"/>
                <a:gd name="connsiteX11" fmla="*/ 91440 w 144780"/>
                <a:gd name="connsiteY11" fmla="*/ 289560 h 308610"/>
                <a:gd name="connsiteX12" fmla="*/ 102870 w 144780"/>
                <a:gd name="connsiteY12" fmla="*/ 297180 h 308610"/>
                <a:gd name="connsiteX13" fmla="*/ 125730 w 144780"/>
                <a:gd name="connsiteY13" fmla="*/ 304800 h 308610"/>
                <a:gd name="connsiteX14" fmla="*/ 144780 w 144780"/>
                <a:gd name="connsiteY14" fmla="*/ 308610 h 308610"/>
                <a:gd name="connsiteX15" fmla="*/ 125730 w 144780"/>
                <a:gd name="connsiteY15" fmla="*/ 148590 h 308610"/>
                <a:gd name="connsiteX16" fmla="*/ 26670 w 144780"/>
                <a:gd name="connsiteY16" fmla="*/ 0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80" h="308610">
                  <a:moveTo>
                    <a:pt x="26670" y="0"/>
                  </a:moveTo>
                  <a:lnTo>
                    <a:pt x="26670" y="0"/>
                  </a:lnTo>
                  <a:cubicBezTo>
                    <a:pt x="23617" y="8142"/>
                    <a:pt x="10383" y="42289"/>
                    <a:pt x="7620" y="53340"/>
                  </a:cubicBezTo>
                  <a:lnTo>
                    <a:pt x="0" y="83820"/>
                  </a:lnTo>
                  <a:cubicBezTo>
                    <a:pt x="1270" y="114300"/>
                    <a:pt x="1637" y="144831"/>
                    <a:pt x="3810" y="175260"/>
                  </a:cubicBezTo>
                  <a:cubicBezTo>
                    <a:pt x="4377" y="183200"/>
                    <a:pt x="9198" y="194119"/>
                    <a:pt x="11430" y="201930"/>
                  </a:cubicBezTo>
                  <a:cubicBezTo>
                    <a:pt x="17581" y="223458"/>
                    <a:pt x="11260" y="211200"/>
                    <a:pt x="22860" y="228600"/>
                  </a:cubicBezTo>
                  <a:cubicBezTo>
                    <a:pt x="24130" y="233680"/>
                    <a:pt x="23765" y="239483"/>
                    <a:pt x="26670" y="243840"/>
                  </a:cubicBezTo>
                  <a:cubicBezTo>
                    <a:pt x="29210" y="247650"/>
                    <a:pt x="34582" y="248529"/>
                    <a:pt x="38100" y="251460"/>
                  </a:cubicBezTo>
                  <a:cubicBezTo>
                    <a:pt x="57126" y="267315"/>
                    <a:pt x="40873" y="260004"/>
                    <a:pt x="60960" y="266700"/>
                  </a:cubicBezTo>
                  <a:cubicBezTo>
                    <a:pt x="63500" y="270510"/>
                    <a:pt x="65342" y="274892"/>
                    <a:pt x="68580" y="278130"/>
                  </a:cubicBezTo>
                  <a:cubicBezTo>
                    <a:pt x="79499" y="289049"/>
                    <a:pt x="79045" y="283362"/>
                    <a:pt x="91440" y="289560"/>
                  </a:cubicBezTo>
                  <a:cubicBezTo>
                    <a:pt x="95536" y="291608"/>
                    <a:pt x="98686" y="295320"/>
                    <a:pt x="102870" y="297180"/>
                  </a:cubicBezTo>
                  <a:cubicBezTo>
                    <a:pt x="110210" y="300442"/>
                    <a:pt x="117854" y="303225"/>
                    <a:pt x="125730" y="304800"/>
                  </a:cubicBezTo>
                  <a:lnTo>
                    <a:pt x="144780" y="308610"/>
                  </a:lnTo>
                  <a:lnTo>
                    <a:pt x="125730" y="148590"/>
                  </a:lnTo>
                  <a:lnTo>
                    <a:pt x="26670" y="0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Metin kutusu 55"/>
                <p:cNvSpPr txBox="1"/>
                <p:nvPr/>
              </p:nvSpPr>
              <p:spPr>
                <a:xfrm>
                  <a:off x="7689506" y="4234952"/>
                  <a:ext cx="24051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tr-TR" b="0" dirty="0" smtClean="0">
                    <a:solidFill>
                      <a:srgbClr val="FFC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Metin kutusu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9506" y="4234952"/>
                  <a:ext cx="240515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20513" r="-2564" b="-2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Serbest Form 56"/>
            <p:cNvSpPr/>
            <p:nvPr/>
          </p:nvSpPr>
          <p:spPr>
            <a:xfrm>
              <a:off x="8394411" y="4159588"/>
              <a:ext cx="112395" cy="177191"/>
            </a:xfrm>
            <a:custGeom>
              <a:avLst/>
              <a:gdLst>
                <a:gd name="connsiteX0" fmla="*/ 102870 w 112395"/>
                <a:gd name="connsiteY0" fmla="*/ 0 h 177191"/>
                <a:gd name="connsiteX1" fmla="*/ 102870 w 112395"/>
                <a:gd name="connsiteY1" fmla="*/ 0 h 177191"/>
                <a:gd name="connsiteX2" fmla="*/ 110490 w 112395"/>
                <a:gd name="connsiteY2" fmla="*/ 15240 h 177191"/>
                <a:gd name="connsiteX3" fmla="*/ 112395 w 112395"/>
                <a:gd name="connsiteY3" fmla="*/ 20955 h 177191"/>
                <a:gd name="connsiteX4" fmla="*/ 110490 w 112395"/>
                <a:gd name="connsiteY4" fmla="*/ 66675 h 177191"/>
                <a:gd name="connsiteX5" fmla="*/ 108585 w 112395"/>
                <a:gd name="connsiteY5" fmla="*/ 80010 h 177191"/>
                <a:gd name="connsiteX6" fmla="*/ 104775 w 112395"/>
                <a:gd name="connsiteY6" fmla="*/ 91440 h 177191"/>
                <a:gd name="connsiteX7" fmla="*/ 100965 w 112395"/>
                <a:gd name="connsiteY7" fmla="*/ 102870 h 177191"/>
                <a:gd name="connsiteX8" fmla="*/ 99060 w 112395"/>
                <a:gd name="connsiteY8" fmla="*/ 108585 h 177191"/>
                <a:gd name="connsiteX9" fmla="*/ 97155 w 112395"/>
                <a:gd name="connsiteY9" fmla="*/ 114300 h 177191"/>
                <a:gd name="connsiteX10" fmla="*/ 87630 w 112395"/>
                <a:gd name="connsiteY10" fmla="*/ 125730 h 177191"/>
                <a:gd name="connsiteX11" fmla="*/ 78105 w 112395"/>
                <a:gd name="connsiteY11" fmla="*/ 133350 h 177191"/>
                <a:gd name="connsiteX12" fmla="*/ 72390 w 112395"/>
                <a:gd name="connsiteY12" fmla="*/ 140970 h 177191"/>
                <a:gd name="connsiteX13" fmla="*/ 60960 w 112395"/>
                <a:gd name="connsiteY13" fmla="*/ 148590 h 177191"/>
                <a:gd name="connsiteX14" fmla="*/ 51435 w 112395"/>
                <a:gd name="connsiteY14" fmla="*/ 156210 h 177191"/>
                <a:gd name="connsiteX15" fmla="*/ 40005 w 112395"/>
                <a:gd name="connsiteY15" fmla="*/ 167640 h 177191"/>
                <a:gd name="connsiteX16" fmla="*/ 32385 w 112395"/>
                <a:gd name="connsiteY16" fmla="*/ 169545 h 177191"/>
                <a:gd name="connsiteX17" fmla="*/ 20955 w 112395"/>
                <a:gd name="connsiteY17" fmla="*/ 173355 h 177191"/>
                <a:gd name="connsiteX18" fmla="*/ 13335 w 112395"/>
                <a:gd name="connsiteY18" fmla="*/ 175260 h 177191"/>
                <a:gd name="connsiteX19" fmla="*/ 3810 w 112395"/>
                <a:gd name="connsiteY19" fmla="*/ 177165 h 177191"/>
                <a:gd name="connsiteX20" fmla="*/ 0 w 112395"/>
                <a:gd name="connsiteY20" fmla="*/ 66675 h 177191"/>
                <a:gd name="connsiteX21" fmla="*/ 102870 w 112395"/>
                <a:gd name="connsiteY21" fmla="*/ 0 h 17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2395" h="177191">
                  <a:moveTo>
                    <a:pt x="102870" y="0"/>
                  </a:moveTo>
                  <a:lnTo>
                    <a:pt x="102870" y="0"/>
                  </a:lnTo>
                  <a:cubicBezTo>
                    <a:pt x="105410" y="5080"/>
                    <a:pt x="108140" y="10069"/>
                    <a:pt x="110490" y="15240"/>
                  </a:cubicBezTo>
                  <a:cubicBezTo>
                    <a:pt x="111321" y="17068"/>
                    <a:pt x="112395" y="18947"/>
                    <a:pt x="112395" y="20955"/>
                  </a:cubicBezTo>
                  <a:cubicBezTo>
                    <a:pt x="112395" y="36208"/>
                    <a:pt x="111472" y="51453"/>
                    <a:pt x="110490" y="66675"/>
                  </a:cubicBezTo>
                  <a:cubicBezTo>
                    <a:pt x="110201" y="71156"/>
                    <a:pt x="109595" y="75635"/>
                    <a:pt x="108585" y="80010"/>
                  </a:cubicBezTo>
                  <a:cubicBezTo>
                    <a:pt x="107682" y="83923"/>
                    <a:pt x="106045" y="87630"/>
                    <a:pt x="104775" y="91440"/>
                  </a:cubicBezTo>
                  <a:lnTo>
                    <a:pt x="100965" y="102870"/>
                  </a:lnTo>
                  <a:lnTo>
                    <a:pt x="99060" y="108585"/>
                  </a:lnTo>
                  <a:cubicBezTo>
                    <a:pt x="98425" y="110490"/>
                    <a:pt x="98269" y="112629"/>
                    <a:pt x="97155" y="114300"/>
                  </a:cubicBezTo>
                  <a:cubicBezTo>
                    <a:pt x="87695" y="128489"/>
                    <a:pt x="99853" y="111062"/>
                    <a:pt x="87630" y="125730"/>
                  </a:cubicBezTo>
                  <a:cubicBezTo>
                    <a:pt x="81002" y="133684"/>
                    <a:pt x="87487" y="130223"/>
                    <a:pt x="78105" y="133350"/>
                  </a:cubicBezTo>
                  <a:cubicBezTo>
                    <a:pt x="76200" y="135890"/>
                    <a:pt x="74763" y="138861"/>
                    <a:pt x="72390" y="140970"/>
                  </a:cubicBezTo>
                  <a:cubicBezTo>
                    <a:pt x="68968" y="144012"/>
                    <a:pt x="60960" y="148590"/>
                    <a:pt x="60960" y="148590"/>
                  </a:cubicBezTo>
                  <a:cubicBezTo>
                    <a:pt x="50502" y="164277"/>
                    <a:pt x="64176" y="146301"/>
                    <a:pt x="51435" y="156210"/>
                  </a:cubicBezTo>
                  <a:cubicBezTo>
                    <a:pt x="47182" y="159518"/>
                    <a:pt x="45232" y="166333"/>
                    <a:pt x="40005" y="167640"/>
                  </a:cubicBezTo>
                  <a:cubicBezTo>
                    <a:pt x="37465" y="168275"/>
                    <a:pt x="34893" y="168793"/>
                    <a:pt x="32385" y="169545"/>
                  </a:cubicBezTo>
                  <a:cubicBezTo>
                    <a:pt x="28538" y="170699"/>
                    <a:pt x="24851" y="172381"/>
                    <a:pt x="20955" y="173355"/>
                  </a:cubicBezTo>
                  <a:cubicBezTo>
                    <a:pt x="18415" y="173990"/>
                    <a:pt x="15852" y="174541"/>
                    <a:pt x="13335" y="175260"/>
                  </a:cubicBezTo>
                  <a:cubicBezTo>
                    <a:pt x="5262" y="177567"/>
                    <a:pt x="10357" y="177165"/>
                    <a:pt x="3810" y="177165"/>
                  </a:cubicBezTo>
                  <a:lnTo>
                    <a:pt x="0" y="66675"/>
                  </a:lnTo>
                  <a:lnTo>
                    <a:pt x="102870" y="0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Metin kutusu 58"/>
                <p:cNvSpPr txBox="1"/>
                <p:nvPr/>
              </p:nvSpPr>
              <p:spPr>
                <a:xfrm>
                  <a:off x="8315661" y="4293847"/>
                  <a:ext cx="693973" cy="3129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tr-TR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tr-TR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𝑁𝐶𝐴𝐶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Metin kutusu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5661" y="4293847"/>
                  <a:ext cx="693973" cy="31297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Metin kutusu 59"/>
                <p:cNvSpPr txBox="1"/>
                <p:nvPr/>
              </p:nvSpPr>
              <p:spPr>
                <a:xfrm>
                  <a:off x="8708304" y="3326451"/>
                  <a:ext cx="691279" cy="3129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tr-TR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tr-TR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𝐶𝐴𝐶𝑁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Metin kutusu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8304" y="3326451"/>
                  <a:ext cx="691279" cy="31297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Sol Ayraç 62"/>
            <p:cNvSpPr/>
            <p:nvPr/>
          </p:nvSpPr>
          <p:spPr>
            <a:xfrm rot="4004944">
              <a:off x="8421850" y="3359197"/>
              <a:ext cx="256724" cy="698118"/>
            </a:xfrm>
            <a:prstGeom prst="leftBrac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Sol Ayraç 63"/>
            <p:cNvSpPr/>
            <p:nvPr/>
          </p:nvSpPr>
          <p:spPr>
            <a:xfrm rot="12901006">
              <a:off x="9507739" y="3212287"/>
              <a:ext cx="224853" cy="1063167"/>
            </a:xfrm>
            <a:prstGeom prst="leftBrac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Metin kutusu 64"/>
                <p:cNvSpPr txBox="1"/>
                <p:nvPr/>
              </p:nvSpPr>
              <p:spPr>
                <a:xfrm flipH="1">
                  <a:off x="8156806" y="3176020"/>
                  <a:ext cx="337573" cy="372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tr-T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tr-T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𝐶𝐴</m:t>
                            </m:r>
                            <m:r>
                              <a:rPr lang="tr-T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r-T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Metin kutusu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156806" y="3176020"/>
                  <a:ext cx="337573" cy="372666"/>
                </a:xfrm>
                <a:prstGeom prst="rect">
                  <a:avLst/>
                </a:prstGeom>
                <a:blipFill>
                  <a:blip r:embed="rId16"/>
                  <a:stretch>
                    <a:fillRect r="-98214"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Metin kutusu 65"/>
                <p:cNvSpPr txBox="1"/>
                <p:nvPr/>
              </p:nvSpPr>
              <p:spPr>
                <a:xfrm flipH="1">
                  <a:off x="9735501" y="3785920"/>
                  <a:ext cx="337573" cy="372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tr-T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tr-T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tr-T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r-T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Metin kutusu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9735501" y="3785920"/>
                  <a:ext cx="337573" cy="372666"/>
                </a:xfrm>
                <a:prstGeom prst="rect">
                  <a:avLst/>
                </a:prstGeom>
                <a:blipFill>
                  <a:blip r:embed="rId17"/>
                  <a:stretch>
                    <a:fillRect r="-73214"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Metin kutusu 66"/>
                <p:cNvSpPr txBox="1"/>
                <p:nvPr/>
              </p:nvSpPr>
              <p:spPr>
                <a:xfrm flipH="1">
                  <a:off x="10244661" y="2563475"/>
                  <a:ext cx="337573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tr-T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tr-T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tr-T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tr-T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tr-T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r-T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𝐶𝐴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Metin kutusu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44661" y="2563475"/>
                  <a:ext cx="337573" cy="381515"/>
                </a:xfrm>
                <a:prstGeom prst="rect">
                  <a:avLst/>
                </a:prstGeom>
                <a:blipFill>
                  <a:blip r:embed="rId18"/>
                  <a:stretch>
                    <a:fillRect r="-107273" b="-1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Sol Ayraç 67"/>
            <p:cNvSpPr/>
            <p:nvPr/>
          </p:nvSpPr>
          <p:spPr>
            <a:xfrm rot="10382633">
              <a:off x="9989076" y="2390762"/>
              <a:ext cx="263198" cy="793859"/>
            </a:xfrm>
            <a:prstGeom prst="leftBrac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Metin kutusu 69"/>
              <p:cNvSpPr txBox="1"/>
              <p:nvPr/>
            </p:nvSpPr>
            <p:spPr>
              <a:xfrm>
                <a:off x="821093" y="3777340"/>
                <a:ext cx="5175578" cy="937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tr-TR" dirty="0"/>
                  <a:t>r</a:t>
                </a:r>
                <a:r>
                  <a:rPr lang="en-US" dirty="0" smtClean="0"/>
                  <a:t>epresents </a:t>
                </a:r>
                <a:r>
                  <a:rPr lang="en-US" dirty="0"/>
                  <a:t>the transformation that </a:t>
                </a:r>
                <a:r>
                  <a:rPr lang="en-US" dirty="0" smtClean="0"/>
                  <a:t>moves points from the global coordinate system back into the local coordinate system of residue </a:t>
                </a:r>
                <a:r>
                  <a:rPr lang="en-US" i="1" dirty="0" err="1" smtClean="0"/>
                  <a:t>i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70" name="Metin kutusu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93" y="3777340"/>
                <a:ext cx="5175578" cy="937757"/>
              </a:xfrm>
              <a:prstGeom prst="rect">
                <a:avLst/>
              </a:prstGeom>
              <a:blipFill>
                <a:blip r:embed="rId19"/>
                <a:stretch>
                  <a:fillRect l="-1060" t="-1961" r="-589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ayt Numarası Yer Tutucusu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20</a:t>
            </a:fld>
            <a:endParaRPr lang="en-US"/>
          </a:p>
        </p:txBody>
      </p:sp>
      <p:grpSp>
        <p:nvGrpSpPr>
          <p:cNvPr id="71" name="Grup 70"/>
          <p:cNvGrpSpPr>
            <a:grpSpLocks noChangeAspect="1"/>
          </p:cNvGrpSpPr>
          <p:nvPr/>
        </p:nvGrpSpPr>
        <p:grpSpPr>
          <a:xfrm>
            <a:off x="6058641" y="480942"/>
            <a:ext cx="3073043" cy="3240000"/>
            <a:chOff x="3710197" y="1289505"/>
            <a:chExt cx="3933802" cy="4147528"/>
          </a:xfrm>
        </p:grpSpPr>
        <p:sp>
          <p:nvSpPr>
            <p:cNvPr id="72" name="Oval 71"/>
            <p:cNvSpPr/>
            <p:nvPr/>
          </p:nvSpPr>
          <p:spPr>
            <a:xfrm>
              <a:off x="3710197" y="2545995"/>
              <a:ext cx="3629609" cy="2891038"/>
            </a:xfrm>
            <a:prstGeom prst="ellipse">
              <a:avLst/>
            </a:prstGeom>
            <a:solidFill>
              <a:srgbClr val="5B9BD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406049" y="1289505"/>
              <a:ext cx="2237950" cy="212777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Metin kutusu 73"/>
                <p:cNvSpPr txBox="1"/>
                <p:nvPr/>
              </p:nvSpPr>
              <p:spPr>
                <a:xfrm>
                  <a:off x="4831841" y="3729302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Metin kutusu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841" y="3729302"/>
                  <a:ext cx="509426" cy="307777"/>
                </a:xfrm>
                <a:prstGeom prst="rect">
                  <a:avLst/>
                </a:prstGeom>
                <a:blipFill>
                  <a:blip r:embed="rId20"/>
                  <a:stretch>
                    <a:fillRect r="-7692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Metin kutusu 74"/>
                <p:cNvSpPr txBox="1"/>
                <p:nvPr/>
              </p:nvSpPr>
              <p:spPr>
                <a:xfrm>
                  <a:off x="4847082" y="4812904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Metin kutusu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082" y="4812904"/>
                  <a:ext cx="509426" cy="307777"/>
                </a:xfrm>
                <a:prstGeom prst="rect">
                  <a:avLst/>
                </a:prstGeom>
                <a:blipFill>
                  <a:blip r:embed="rId21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Metin kutusu 75"/>
                <p:cNvSpPr txBox="1"/>
                <p:nvPr/>
              </p:nvSpPr>
              <p:spPr>
                <a:xfrm>
                  <a:off x="5563171" y="3704632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Metin kutusu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171" y="3704632"/>
                  <a:ext cx="509426" cy="307777"/>
                </a:xfrm>
                <a:prstGeom prst="rect">
                  <a:avLst/>
                </a:prstGeom>
                <a:blipFill>
                  <a:blip r:embed="rId22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Metin kutusu 76"/>
                <p:cNvSpPr txBox="1"/>
                <p:nvPr/>
              </p:nvSpPr>
              <p:spPr>
                <a:xfrm>
                  <a:off x="5652417" y="2042171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Metin kutusu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2417" y="2042171"/>
                  <a:ext cx="509426" cy="307777"/>
                </a:xfrm>
                <a:prstGeom prst="rect">
                  <a:avLst/>
                </a:prstGeom>
                <a:blipFill>
                  <a:blip r:embed="rId23"/>
                  <a:stretch>
                    <a:fillRect r="-923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Metin kutusu 77"/>
                <p:cNvSpPr txBox="1"/>
                <p:nvPr/>
              </p:nvSpPr>
              <p:spPr>
                <a:xfrm>
                  <a:off x="6151245" y="2876689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Metin kutusu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245" y="2876689"/>
                  <a:ext cx="509426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Metin kutusu 78"/>
                <p:cNvSpPr txBox="1"/>
                <p:nvPr/>
              </p:nvSpPr>
              <p:spPr>
                <a:xfrm>
                  <a:off x="6722647" y="1887385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Metin kutusu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2647" y="1887385"/>
                  <a:ext cx="509426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Düz Bağlayıcı 79"/>
            <p:cNvCxnSpPr>
              <a:stCxn id="75" idx="0"/>
              <a:endCxn id="74" idx="2"/>
            </p:cNvCxnSpPr>
            <p:nvPr/>
          </p:nvCxnSpPr>
          <p:spPr>
            <a:xfrm flipH="1" flipV="1">
              <a:off x="5086555" y="4037080"/>
              <a:ext cx="15240" cy="7758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Düz Bağlayıcı 80"/>
            <p:cNvCxnSpPr>
              <a:stCxn id="74" idx="2"/>
            </p:cNvCxnSpPr>
            <p:nvPr/>
          </p:nvCxnSpPr>
          <p:spPr>
            <a:xfrm flipV="1">
              <a:off x="5086554" y="3759381"/>
              <a:ext cx="638989" cy="2777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Düz Bağlayıcı 81"/>
            <p:cNvCxnSpPr/>
            <p:nvPr/>
          </p:nvCxnSpPr>
          <p:spPr>
            <a:xfrm flipV="1">
              <a:off x="5749737" y="3008493"/>
              <a:ext cx="502899" cy="75119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Düz Bağlayıcı 82"/>
            <p:cNvCxnSpPr/>
            <p:nvPr/>
          </p:nvCxnSpPr>
          <p:spPr>
            <a:xfrm flipH="1" flipV="1">
              <a:off x="6177550" y="2254709"/>
              <a:ext cx="75087" cy="74487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Düz Bağlayıcı 83"/>
            <p:cNvCxnSpPr/>
            <p:nvPr/>
          </p:nvCxnSpPr>
          <p:spPr>
            <a:xfrm flipV="1">
              <a:off x="6188144" y="2083429"/>
              <a:ext cx="682049" cy="18644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Metin kutusu 14"/>
              <p:cNvSpPr txBox="1"/>
              <p:nvPr/>
            </p:nvSpPr>
            <p:spPr>
              <a:xfrm>
                <a:off x="7366951" y="1471715"/>
                <a:ext cx="5317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tr-T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Metin kutusu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951" y="1471715"/>
                <a:ext cx="53175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37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etin kutusu 27"/>
          <p:cNvSpPr txBox="1"/>
          <p:nvPr/>
        </p:nvSpPr>
        <p:spPr>
          <a:xfrm>
            <a:off x="821094" y="634482"/>
            <a:ext cx="572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Transforms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29" name="Metin kutusu 28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Entry</a:t>
            </a:r>
            <a:r>
              <a:rPr lang="tr-TR" dirty="0" smtClean="0">
                <a:solidFill>
                  <a:schemeClr val="accent5"/>
                </a:solidFill>
              </a:rPr>
              <a:t> / </a:t>
            </a:r>
            <a:r>
              <a:rPr lang="tr-TR" dirty="0" err="1" smtClean="0">
                <a:solidFill>
                  <a:schemeClr val="accent5"/>
                </a:solidFill>
              </a:rPr>
              <a:t>Exit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Transforms</a:t>
            </a:r>
            <a:endParaRPr lang="en-US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/>
              <p:cNvSpPr txBox="1"/>
              <p:nvPr/>
            </p:nvSpPr>
            <p:spPr>
              <a:xfrm>
                <a:off x="852789" y="1801912"/>
                <a:ext cx="4792231" cy="18045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tr-TR" b="0" dirty="0" smtClean="0">
                    <a:latin typeface="Cambria Math" panose="02040503050406030204" pitchFamily="18" charset="0"/>
                  </a:rPr>
                  <a:t>The </a:t>
                </a:r>
                <a:r>
                  <a:rPr lang="tr-TR" b="0" dirty="0" err="1" smtClean="0">
                    <a:latin typeface="Cambria Math" panose="02040503050406030204" pitchFamily="18" charset="0"/>
                  </a:rPr>
                  <a:t>internal</a:t>
                </a:r>
                <a:r>
                  <a:rPr lang="tr-TR" b="0" dirty="0" smtClean="0">
                    <a:latin typeface="Cambria Math" panose="02040503050406030204" pitchFamily="18" charset="0"/>
                  </a:rPr>
                  <a:t> </a:t>
                </a:r>
                <a:r>
                  <a:rPr lang="tr-TR" b="0" dirty="0" err="1" smtClean="0">
                    <a:latin typeface="Cambria Math" panose="02040503050406030204" pitchFamily="18" charset="0"/>
                  </a:rPr>
                  <a:t>entry</a:t>
                </a:r>
                <a:r>
                  <a:rPr lang="tr-TR" b="0" dirty="0" smtClean="0">
                    <a:latin typeface="Cambria Math" panose="02040503050406030204" pitchFamily="18" charset="0"/>
                  </a:rPr>
                  <a:t> → </a:t>
                </a:r>
                <a:r>
                  <a:rPr lang="tr-TR" b="0" dirty="0" err="1" smtClean="0">
                    <a:latin typeface="Cambria Math" panose="02040503050406030204" pitchFamily="18" charset="0"/>
                  </a:rPr>
                  <a:t>exit</a:t>
                </a:r>
                <a:r>
                  <a:rPr lang="tr-TR" b="0" dirty="0" smtClean="0">
                    <a:latin typeface="Cambria Math" panose="02040503050406030204" pitchFamily="18" charset="0"/>
                  </a:rPr>
                  <a:t> </a:t>
                </a:r>
                <a:r>
                  <a:rPr lang="tr-TR" b="0" dirty="0" err="1" smtClean="0">
                    <a:latin typeface="Cambria Math" panose="02040503050406030204" pitchFamily="18" charset="0"/>
                  </a:rPr>
                  <a:t>transform</a:t>
                </a:r>
                <a:r>
                  <a:rPr lang="tr-TR" b="0" dirty="0" smtClean="0">
                    <a:latin typeface="Cambria Math" panose="02040503050406030204" pitchFamily="18" charset="0"/>
                  </a:rPr>
                  <a:t> </a:t>
                </a:r>
                <a:r>
                  <a:rPr lang="tr-TR" b="0" dirty="0" err="1" smtClean="0">
                    <a:latin typeface="Cambria Math" panose="02040503050406030204" pitchFamily="18" charset="0"/>
                  </a:rPr>
                  <a:t>for</a:t>
                </a:r>
                <a:r>
                  <a:rPr lang="tr-TR" b="0" dirty="0" smtClean="0">
                    <a:latin typeface="Cambria Math" panose="02040503050406030204" pitchFamily="18" charset="0"/>
                  </a:rPr>
                  <a:t> a motif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tr-TR" b="0" dirty="0" smtClean="0">
                    <a:latin typeface="Cambria Math" panose="02040503050406030204" pitchFamily="18" charset="0"/>
                  </a:rPr>
                  <a:t> is </a:t>
                </a:r>
                <a:r>
                  <a:rPr lang="tr-TR" b="0" dirty="0" err="1" smtClean="0">
                    <a:latin typeface="Cambria Math" panose="02040503050406030204" pitchFamily="18" charset="0"/>
                  </a:rPr>
                  <a:t>defined</a:t>
                </a:r>
                <a:r>
                  <a:rPr lang="tr-TR" b="0" dirty="0" smtClean="0">
                    <a:latin typeface="Cambria Math" panose="02040503050406030204" pitchFamily="18" charset="0"/>
                  </a:rPr>
                  <a:t> as:</a:t>
                </a:r>
              </a:p>
              <a:p>
                <a:endParaRPr lang="tr-TR" b="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p>
                      </m:sSubSup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𝑒𝑥𝑖𝑡</m:t>
                          </m:r>
                        </m:sup>
                      </m:sSubSup>
                      <m:sSup>
                        <m:sSup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𝑒𝑛𝑡𝑟𝑦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…</m:t>
                      </m:r>
                      <m:sSubSup>
                        <m:sSubSup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tr-TR" b="0" dirty="0" smtClean="0"/>
              </a:p>
              <a:p>
                <a:endParaRPr lang="tr-TR" b="0" i="1" dirty="0" smtClean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Metin kutus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89" y="1801912"/>
                <a:ext cx="4792231" cy="1804533"/>
              </a:xfrm>
              <a:prstGeom prst="rect">
                <a:avLst/>
              </a:prstGeom>
              <a:blipFill>
                <a:blip r:embed="rId3"/>
                <a:stretch>
                  <a:fillRect l="-3053" t="-4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val 42"/>
          <p:cNvSpPr/>
          <p:nvPr/>
        </p:nvSpPr>
        <p:spPr>
          <a:xfrm>
            <a:off x="5324438" y="3372189"/>
            <a:ext cx="3629609" cy="2891034"/>
          </a:xfrm>
          <a:prstGeom prst="ellipse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020288" y="2115700"/>
            <a:ext cx="2780567" cy="2162401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Metin kutusu 60"/>
              <p:cNvSpPr txBox="1"/>
              <p:nvPr/>
            </p:nvSpPr>
            <p:spPr>
              <a:xfrm>
                <a:off x="6446082" y="4555495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1" name="Metin kutusu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082" y="4555495"/>
                <a:ext cx="50942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Metin kutusu 61"/>
              <p:cNvSpPr txBox="1"/>
              <p:nvPr/>
            </p:nvSpPr>
            <p:spPr>
              <a:xfrm>
                <a:off x="6461322" y="5639095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2" name="Metin kutusu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322" y="5639095"/>
                <a:ext cx="50942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Metin kutusu 68"/>
              <p:cNvSpPr txBox="1"/>
              <p:nvPr/>
            </p:nvSpPr>
            <p:spPr>
              <a:xfrm>
                <a:off x="7177412" y="4530825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9" name="Metin kutusu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412" y="4530825"/>
                <a:ext cx="50942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Metin kutusu 70"/>
              <p:cNvSpPr txBox="1"/>
              <p:nvPr/>
            </p:nvSpPr>
            <p:spPr>
              <a:xfrm>
                <a:off x="7266657" y="2868366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1" name="Metin kutusu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657" y="2868366"/>
                <a:ext cx="509426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Metin kutusu 71"/>
              <p:cNvSpPr txBox="1"/>
              <p:nvPr/>
            </p:nvSpPr>
            <p:spPr>
              <a:xfrm>
                <a:off x="7765485" y="3702884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2" name="Metin kutusu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485" y="3702884"/>
                <a:ext cx="50942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Metin kutusu 72"/>
              <p:cNvSpPr txBox="1"/>
              <p:nvPr/>
            </p:nvSpPr>
            <p:spPr>
              <a:xfrm>
                <a:off x="8336886" y="2713580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3" name="Metin kutusu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886" y="2713580"/>
                <a:ext cx="50942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Düz Bağlayıcı 73"/>
          <p:cNvCxnSpPr>
            <a:stCxn id="62" idx="0"/>
            <a:endCxn id="61" idx="2"/>
          </p:cNvCxnSpPr>
          <p:nvPr/>
        </p:nvCxnSpPr>
        <p:spPr>
          <a:xfrm flipH="1" flipV="1">
            <a:off x="6700795" y="4863272"/>
            <a:ext cx="15240" cy="7758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Düz Bağlayıcı 74"/>
          <p:cNvCxnSpPr>
            <a:stCxn id="61" idx="2"/>
          </p:cNvCxnSpPr>
          <p:nvPr/>
        </p:nvCxnSpPr>
        <p:spPr>
          <a:xfrm flipV="1">
            <a:off x="6700795" y="4585573"/>
            <a:ext cx="638988" cy="2776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Düz Bağlayıcı 75"/>
          <p:cNvCxnSpPr/>
          <p:nvPr/>
        </p:nvCxnSpPr>
        <p:spPr>
          <a:xfrm flipV="1">
            <a:off x="7363975" y="3834686"/>
            <a:ext cx="502898" cy="7511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Düz Bağlayıcı 76"/>
          <p:cNvCxnSpPr/>
          <p:nvPr/>
        </p:nvCxnSpPr>
        <p:spPr>
          <a:xfrm flipH="1" flipV="1">
            <a:off x="7791786" y="3080903"/>
            <a:ext cx="75087" cy="7448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Düz Bağlayıcı 77"/>
          <p:cNvCxnSpPr/>
          <p:nvPr/>
        </p:nvCxnSpPr>
        <p:spPr>
          <a:xfrm flipV="1">
            <a:off x="7802384" y="2909626"/>
            <a:ext cx="682048" cy="18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 2"/>
          <p:cNvGrpSpPr/>
          <p:nvPr/>
        </p:nvGrpSpPr>
        <p:grpSpPr>
          <a:xfrm rot="4643475">
            <a:off x="8828880" y="2436039"/>
            <a:ext cx="1120457" cy="1676253"/>
            <a:chOff x="8489404" y="1256808"/>
            <a:chExt cx="1120457" cy="1676253"/>
          </a:xfrm>
        </p:grpSpPr>
        <p:cxnSp>
          <p:nvCxnSpPr>
            <p:cNvPr id="79" name="Düz Bağlayıcı 78"/>
            <p:cNvCxnSpPr/>
            <p:nvPr/>
          </p:nvCxnSpPr>
          <p:spPr>
            <a:xfrm flipV="1">
              <a:off x="8489404" y="2181868"/>
              <a:ext cx="502898" cy="7511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Düz Bağlayıcı 79"/>
            <p:cNvCxnSpPr/>
            <p:nvPr/>
          </p:nvCxnSpPr>
          <p:spPr>
            <a:xfrm flipH="1" flipV="1">
              <a:off x="8917215" y="1428085"/>
              <a:ext cx="75087" cy="74487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Düz Bağlayıcı 80"/>
            <p:cNvCxnSpPr/>
            <p:nvPr/>
          </p:nvCxnSpPr>
          <p:spPr>
            <a:xfrm flipV="1">
              <a:off x="8927813" y="1256808"/>
              <a:ext cx="682048" cy="18644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Metin kutusu 81"/>
              <p:cNvSpPr txBox="1"/>
              <p:nvPr/>
            </p:nvSpPr>
            <p:spPr>
              <a:xfrm>
                <a:off x="9045475" y="3252410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2" name="Metin kutusu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75" y="3252410"/>
                <a:ext cx="50942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Metin kutusu 82"/>
              <p:cNvSpPr txBox="1"/>
              <p:nvPr/>
            </p:nvSpPr>
            <p:spPr>
              <a:xfrm>
                <a:off x="9751278" y="2691961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3" name="Metin kutusu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278" y="2691961"/>
                <a:ext cx="509426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Metin kutusu 83"/>
              <p:cNvSpPr txBox="1"/>
              <p:nvPr/>
            </p:nvSpPr>
            <p:spPr>
              <a:xfrm>
                <a:off x="10163897" y="3606445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4" name="Metin kutusu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3897" y="3606445"/>
                <a:ext cx="509426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/>
          <p:cNvSpPr/>
          <p:nvPr/>
        </p:nvSpPr>
        <p:spPr>
          <a:xfrm>
            <a:off x="9036172" y="2337287"/>
            <a:ext cx="1841915" cy="212777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The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Algorithm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Explaining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Key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Steps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1051608" y="1676147"/>
            <a:ext cx="1050901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r-TR" b="1" dirty="0" err="1" smtClean="0"/>
              <a:t>Empirical</a:t>
            </a:r>
            <a:r>
              <a:rPr lang="tr-TR" b="1" dirty="0" smtClean="0"/>
              <a:t> </a:t>
            </a:r>
            <a:r>
              <a:rPr lang="tr-TR" b="1" dirty="0" err="1" smtClean="0"/>
              <a:t>quantizer</a:t>
            </a:r>
            <a:r>
              <a:rPr lang="tr-TR" b="1" dirty="0" smtClean="0"/>
              <a:t> </a:t>
            </a:r>
            <a:r>
              <a:rPr lang="tr-TR" b="1" dirty="0" err="1" smtClean="0"/>
              <a:t>estimation</a:t>
            </a:r>
            <a:r>
              <a:rPr lang="tr-TR" b="1" dirty="0" smtClean="0"/>
              <a:t>: </a:t>
            </a:r>
            <a:r>
              <a:rPr lang="tr-TR" dirty="0" err="1" smtClean="0"/>
              <a:t>Samples</a:t>
            </a:r>
            <a:r>
              <a:rPr lang="tr-TR" dirty="0" smtClean="0"/>
              <a:t> </a:t>
            </a:r>
            <a:r>
              <a:rPr lang="en-US" dirty="0" smtClean="0"/>
              <a:t>of all nine internal coordinates (lengths, angles, and dihedrals) across all protein backbones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collected</a:t>
            </a:r>
            <a:r>
              <a:rPr lang="en-US" dirty="0" smtClean="0"/>
              <a:t>, circular histograms for the angles and linear histograms for lengths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built</a:t>
            </a:r>
            <a:r>
              <a:rPr lang="en-US" dirty="0" smtClean="0"/>
              <a:t>, and </a:t>
            </a:r>
            <a:r>
              <a:rPr lang="en-US" dirty="0" err="1" smtClean="0"/>
              <a:t>quantizers</a:t>
            </a:r>
            <a:r>
              <a:rPr lang="en-US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defined</a:t>
            </a:r>
            <a:r>
              <a:rPr lang="tr-TR" dirty="0" smtClean="0"/>
              <a:t> </a:t>
            </a:r>
            <a:r>
              <a:rPr lang="en-US" dirty="0" smtClean="0"/>
              <a:t>by snapping to the resulting bin centers</a:t>
            </a:r>
            <a:r>
              <a:rPr lang="tr-T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tr-TR" b="1" dirty="0" smtClean="0"/>
              <a:t>Per-</a:t>
            </a:r>
            <a:r>
              <a:rPr lang="tr-TR" b="1" dirty="0" err="1" smtClean="0"/>
              <a:t>Residue</a:t>
            </a:r>
            <a:r>
              <a:rPr lang="tr-TR" b="1" dirty="0" smtClean="0"/>
              <a:t> </a:t>
            </a:r>
            <a:r>
              <a:rPr lang="tr-TR" b="1" dirty="0" err="1" smtClean="0"/>
              <a:t>Initialization</a:t>
            </a:r>
            <a:r>
              <a:rPr lang="tr-TR" b="1" dirty="0" smtClean="0"/>
              <a:t>: </a:t>
            </a:r>
            <a:r>
              <a:rPr lang="tr-TR" dirty="0" err="1" smtClean="0"/>
              <a:t>Quantization</a:t>
            </a:r>
            <a:r>
              <a:rPr lang="tr-TR" dirty="0" smtClean="0"/>
              <a:t> is </a:t>
            </a:r>
            <a:r>
              <a:rPr lang="tr-TR" dirty="0" err="1" smtClean="0"/>
              <a:t>applied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all</a:t>
            </a:r>
            <a:r>
              <a:rPr lang="tr-TR" dirty="0" smtClean="0"/>
              <a:t> </a:t>
            </a:r>
            <a:r>
              <a:rPr lang="tr-TR" dirty="0" err="1" smtClean="0"/>
              <a:t>individual</a:t>
            </a:r>
            <a:r>
              <a:rPr lang="tr-TR" dirty="0" smtClean="0"/>
              <a:t> </a:t>
            </a:r>
            <a:r>
              <a:rPr lang="tr-TR" dirty="0" err="1" smtClean="0"/>
              <a:t>residues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map</a:t>
            </a:r>
            <a:r>
              <a:rPr lang="tr-TR" dirty="0" smtClean="0"/>
              <a:t> </a:t>
            </a:r>
            <a:r>
              <a:rPr lang="tr-TR" dirty="0" err="1" smtClean="0"/>
              <a:t>each</a:t>
            </a:r>
            <a:r>
              <a:rPr lang="tr-TR" dirty="0" smtClean="0"/>
              <a:t> </a:t>
            </a:r>
            <a:r>
              <a:rPr lang="tr-TR" dirty="0" err="1" smtClean="0"/>
              <a:t>residue</a:t>
            </a:r>
            <a:r>
              <a:rPr lang="tr-TR" dirty="0" smtClean="0"/>
              <a:t> </a:t>
            </a:r>
            <a:r>
              <a:rPr lang="tr-TR" dirty="0" err="1" smtClean="0"/>
              <a:t>into</a:t>
            </a:r>
            <a:r>
              <a:rPr lang="tr-TR" dirty="0" smtClean="0"/>
              <a:t> a </a:t>
            </a:r>
            <a:r>
              <a:rPr lang="tr-TR" dirty="0" err="1" smtClean="0"/>
              <a:t>prototype</a:t>
            </a:r>
            <a:r>
              <a:rPr lang="tr-TR" dirty="0" smtClean="0"/>
              <a:t>.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each</a:t>
            </a:r>
            <a:r>
              <a:rPr lang="tr-TR" dirty="0" smtClean="0"/>
              <a:t> </a:t>
            </a:r>
            <a:r>
              <a:rPr lang="tr-TR" dirty="0" err="1" smtClean="0"/>
              <a:t>backbone</a:t>
            </a:r>
            <a:r>
              <a:rPr lang="tr-TR" dirty="0" smtClean="0"/>
              <a:t> a </a:t>
            </a:r>
            <a:r>
              <a:rPr lang="tr-TR" dirty="0" err="1" smtClean="0"/>
              <a:t>binary</a:t>
            </a:r>
            <a:r>
              <a:rPr lang="tr-TR" dirty="0" smtClean="0"/>
              <a:t> </a:t>
            </a:r>
            <a:r>
              <a:rPr lang="tr-TR" dirty="0" err="1" smtClean="0"/>
              <a:t>forest</a:t>
            </a:r>
            <a:r>
              <a:rPr lang="tr-TR" dirty="0" smtClean="0"/>
              <a:t> </a:t>
            </a:r>
            <a:r>
              <a:rPr lang="tr-TR" dirty="0" err="1" smtClean="0"/>
              <a:t>whose</a:t>
            </a:r>
            <a:r>
              <a:rPr lang="tr-TR" dirty="0" smtClean="0"/>
              <a:t> </a:t>
            </a:r>
            <a:r>
              <a:rPr lang="tr-TR" dirty="0" err="1" smtClean="0"/>
              <a:t>leaves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individual</a:t>
            </a:r>
            <a:r>
              <a:rPr lang="tr-TR" dirty="0" smtClean="0"/>
              <a:t> </a:t>
            </a:r>
            <a:r>
              <a:rPr lang="tr-TR" dirty="0" err="1" smtClean="0"/>
              <a:t>bond-residues</a:t>
            </a:r>
            <a:r>
              <a:rPr lang="tr-TR" dirty="0" smtClean="0"/>
              <a:t> is </a:t>
            </a:r>
            <a:r>
              <a:rPr lang="tr-TR" dirty="0" err="1" smtClean="0"/>
              <a:t>initialized</a:t>
            </a:r>
            <a:r>
              <a:rPr lang="tr-TR" dirty="0" smtClean="0"/>
              <a:t>.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vocabulary</a:t>
            </a:r>
            <a:r>
              <a:rPr lang="tr-TR" dirty="0" smtClean="0"/>
              <a:t> is </a:t>
            </a:r>
            <a:r>
              <a:rPr lang="tr-TR" dirty="0" err="1" smtClean="0"/>
              <a:t>initialized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residue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r>
              <a:rPr lang="tr-TR" dirty="0" smtClean="0"/>
              <a:t> </a:t>
            </a:r>
            <a:r>
              <a:rPr lang="tr-TR" dirty="0" err="1" smtClean="0"/>
              <a:t>keys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corresponding</a:t>
            </a:r>
            <a:r>
              <a:rPr lang="tr-TR" dirty="0" smtClean="0"/>
              <a:t> </a:t>
            </a:r>
            <a:r>
              <a:rPr lang="tr-TR" dirty="0" err="1" smtClean="0"/>
              <a:t>prototypes</a:t>
            </a:r>
            <a:r>
              <a:rPr lang="tr-T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tr-TR" b="1" dirty="0" smtClean="0"/>
              <a:t>Global </a:t>
            </a:r>
            <a:r>
              <a:rPr lang="tr-TR" b="1" dirty="0" err="1" smtClean="0"/>
              <a:t>Glue</a:t>
            </a:r>
            <a:r>
              <a:rPr lang="tr-TR" b="1" dirty="0" smtClean="0"/>
              <a:t> </a:t>
            </a:r>
            <a:r>
              <a:rPr lang="tr-TR" b="1" dirty="0" err="1" smtClean="0"/>
              <a:t>Refinement</a:t>
            </a:r>
            <a:r>
              <a:rPr lang="tr-TR" b="1" dirty="0" smtClean="0"/>
              <a:t>: </a:t>
            </a:r>
            <a:r>
              <a:rPr lang="tr-TR" dirty="0" err="1" smtClean="0"/>
              <a:t>All</a:t>
            </a:r>
            <a:r>
              <a:rPr lang="tr-TR" dirty="0" smtClean="0"/>
              <a:t> </a:t>
            </a:r>
            <a:r>
              <a:rPr lang="tr-TR" dirty="0" err="1" smtClean="0"/>
              <a:t>internal</a:t>
            </a:r>
            <a:r>
              <a:rPr lang="tr-TR" dirty="0" smtClean="0"/>
              <a:t> </a:t>
            </a:r>
            <a:r>
              <a:rPr lang="tr-TR" dirty="0" err="1" smtClean="0"/>
              <a:t>motifs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replaced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medoids</a:t>
            </a:r>
            <a:r>
              <a:rPr lang="tr-TR" dirty="0" smtClean="0"/>
              <a:t>, </a:t>
            </a:r>
            <a:r>
              <a:rPr lang="tr-TR" dirty="0" err="1" smtClean="0"/>
              <a:t>original</a:t>
            </a:r>
            <a:r>
              <a:rPr lang="tr-TR" dirty="0" smtClean="0"/>
              <a:t> </a:t>
            </a:r>
            <a:r>
              <a:rPr lang="tr-TR" dirty="0" err="1" smtClean="0"/>
              <a:t>glue</a:t>
            </a:r>
            <a:r>
              <a:rPr lang="tr-TR" dirty="0" smtClean="0"/>
              <a:t> </a:t>
            </a:r>
            <a:r>
              <a:rPr lang="tr-TR" dirty="0" err="1" smtClean="0"/>
              <a:t>parameters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used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</a:t>
            </a:r>
            <a:r>
              <a:rPr lang="tr-TR" dirty="0" err="1" smtClean="0"/>
              <a:t>motifs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initialization</a:t>
            </a:r>
            <a:r>
              <a:rPr lang="tr-TR" dirty="0" smtClean="0"/>
              <a:t>. </a:t>
            </a:r>
            <a:r>
              <a:rPr lang="tr-TR" dirty="0" err="1" smtClean="0"/>
              <a:t>All</a:t>
            </a:r>
            <a:r>
              <a:rPr lang="tr-TR" dirty="0" smtClean="0"/>
              <a:t> </a:t>
            </a:r>
            <a:r>
              <a:rPr lang="tr-TR" dirty="0" err="1" smtClean="0"/>
              <a:t>glue</a:t>
            </a:r>
            <a:r>
              <a:rPr lang="tr-TR" dirty="0" smtClean="0"/>
              <a:t> </a:t>
            </a:r>
            <a:r>
              <a:rPr lang="tr-TR" dirty="0" err="1" smtClean="0"/>
              <a:t>parameters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optimized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differentiable</a:t>
            </a:r>
            <a:r>
              <a:rPr lang="tr-TR" dirty="0" smtClean="0"/>
              <a:t> </a:t>
            </a:r>
            <a:r>
              <a:rPr lang="tr-TR" dirty="0" err="1" smtClean="0"/>
              <a:t>inverse</a:t>
            </a:r>
            <a:r>
              <a:rPr lang="tr-TR" dirty="0" smtClean="0"/>
              <a:t> </a:t>
            </a:r>
            <a:r>
              <a:rPr lang="tr-TR" dirty="0" err="1" smtClean="0"/>
              <a:t>kinematics</a:t>
            </a:r>
            <a:r>
              <a:rPr lang="tr-TR" dirty="0" smtClean="0"/>
              <a:t> (IK) </a:t>
            </a:r>
            <a:r>
              <a:rPr lang="tr-TR" dirty="0" err="1" smtClean="0"/>
              <a:t>to</a:t>
            </a:r>
            <a:r>
              <a:rPr lang="tr-TR" dirty="0" smtClean="0"/>
              <a:t> minimize </a:t>
            </a:r>
            <a:r>
              <a:rPr lang="tr-TR" dirty="0" err="1" smtClean="0"/>
              <a:t>error</a:t>
            </a:r>
            <a:r>
              <a:rPr lang="tr-TR" dirty="0" smtClean="0"/>
              <a:t> </a:t>
            </a:r>
            <a:r>
              <a:rPr lang="tr-TR" dirty="0" err="1" smtClean="0"/>
              <a:t>both</a:t>
            </a:r>
            <a:r>
              <a:rPr lang="tr-TR" dirty="0" smtClean="0"/>
              <a:t> in </a:t>
            </a:r>
            <a:r>
              <a:rPr lang="tr-TR" dirty="0" err="1" smtClean="0"/>
              <a:t>rotation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translation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</a:t>
            </a:r>
            <a:r>
              <a:rPr lang="tr-TR" dirty="0" err="1" smtClean="0"/>
              <a:t>original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reconstructed</a:t>
            </a:r>
            <a:r>
              <a:rPr lang="tr-TR" dirty="0" smtClean="0"/>
              <a:t> </a:t>
            </a:r>
            <a:r>
              <a:rPr lang="tr-TR" dirty="0" err="1" smtClean="0"/>
              <a:t>coordinates</a:t>
            </a:r>
            <a:r>
              <a:rPr lang="tr-TR" dirty="0" smtClean="0"/>
              <a:t>. </a:t>
            </a:r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optimized</a:t>
            </a:r>
            <a:r>
              <a:rPr lang="tr-TR" dirty="0" smtClean="0"/>
              <a:t> </a:t>
            </a:r>
            <a:r>
              <a:rPr lang="tr-TR" dirty="0" err="1" smtClean="0"/>
              <a:t>glue</a:t>
            </a:r>
            <a:r>
              <a:rPr lang="tr-TR" dirty="0" smtClean="0"/>
              <a:t> </a:t>
            </a:r>
            <a:r>
              <a:rPr lang="tr-TR" dirty="0" err="1" smtClean="0"/>
              <a:t>parameters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then</a:t>
            </a:r>
            <a:r>
              <a:rPr lang="tr-TR" dirty="0" smtClean="0"/>
              <a:t> </a:t>
            </a:r>
            <a:r>
              <a:rPr lang="tr-TR" dirty="0" err="1" smtClean="0"/>
              <a:t>again</a:t>
            </a:r>
            <a:r>
              <a:rPr lang="tr-TR" dirty="0" smtClean="0"/>
              <a:t> </a:t>
            </a:r>
            <a:r>
              <a:rPr lang="tr-TR" dirty="0" err="1" smtClean="0"/>
              <a:t>quantized</a:t>
            </a:r>
            <a:r>
              <a:rPr lang="tr-TR" dirty="0" smtClean="0"/>
              <a:t> </a:t>
            </a:r>
            <a:r>
              <a:rPr lang="tr-TR" dirty="0" err="1" smtClean="0"/>
              <a:t>using</a:t>
            </a:r>
            <a:r>
              <a:rPr lang="tr-TR" dirty="0" smtClean="0"/>
              <a:t> </a:t>
            </a:r>
            <a:r>
              <a:rPr lang="tr-TR" dirty="0" err="1" smtClean="0"/>
              <a:t>precomputed</a:t>
            </a:r>
            <a:r>
              <a:rPr lang="tr-TR" dirty="0" smtClean="0"/>
              <a:t> </a:t>
            </a:r>
            <a:r>
              <a:rPr lang="tr-TR" dirty="0" err="1" smtClean="0"/>
              <a:t>glue</a:t>
            </a:r>
            <a:r>
              <a:rPr lang="tr-TR" dirty="0" smtClean="0"/>
              <a:t> </a:t>
            </a:r>
            <a:r>
              <a:rPr lang="tr-TR" dirty="0" err="1" smtClean="0"/>
              <a:t>quantizers</a:t>
            </a:r>
            <a:r>
              <a:rPr lang="tr-TR" dirty="0" smtClean="0"/>
              <a:t>.</a:t>
            </a:r>
            <a:endParaRPr lang="tr-TR" b="1" dirty="0" smtClean="0"/>
          </a:p>
          <a:p>
            <a:pPr marL="342900" indent="-342900">
              <a:buFont typeface="+mj-lt"/>
              <a:buAutoNum type="arabicPeriod"/>
            </a:pPr>
            <a:r>
              <a:rPr lang="tr-TR" b="1" dirty="0" err="1" smtClean="0"/>
              <a:t>Building</a:t>
            </a:r>
            <a:r>
              <a:rPr lang="tr-TR" b="1" dirty="0" smtClean="0"/>
              <a:t> </a:t>
            </a:r>
            <a:r>
              <a:rPr lang="tr-TR" b="1" dirty="0" err="1" smtClean="0"/>
              <a:t>Geo-Pairs</a:t>
            </a:r>
            <a:r>
              <a:rPr lang="tr-TR" b="1" dirty="0" smtClean="0"/>
              <a:t>: </a:t>
            </a:r>
            <a:r>
              <a:rPr lang="en-US" b="1" dirty="0"/>
              <a:t> </a:t>
            </a:r>
            <a:r>
              <a:rPr lang="en-US" dirty="0"/>
              <a:t>scans the entire corpus to identify all adjacent motif pairs, quantizes their geometric boundaries into a canonical key, and creates a priority-ordered map of these Geo-Pair occurrences based on frequency, which dictates the order of motif merging</a:t>
            </a:r>
            <a:endParaRPr lang="tr-TR" dirty="0" smtClean="0"/>
          </a:p>
          <a:p>
            <a:pPr marL="342900" indent="-342900">
              <a:buFont typeface="+mj-lt"/>
              <a:buAutoNum type="arabicPeriod"/>
            </a:pPr>
            <a:r>
              <a:rPr lang="tr-TR" b="1" dirty="0" smtClean="0"/>
              <a:t>BPE </a:t>
            </a:r>
            <a:r>
              <a:rPr lang="tr-TR" b="1" dirty="0" err="1" smtClean="0"/>
              <a:t>loop</a:t>
            </a:r>
            <a:r>
              <a:rPr lang="tr-TR" b="1" dirty="0" smtClean="0"/>
              <a:t>: </a:t>
            </a:r>
            <a:r>
              <a:rPr lang="en-US" dirty="0"/>
              <a:t>Analogous to a single merge iteration in standard BPE, this step identifies the most frequent adjacent structural motif pair (Geo-Pair), clusters its occurrences to create new prototypes, and then globally corrects the geometry introduced by this quantization</a:t>
            </a:r>
            <a:r>
              <a:rPr lang="en-US" dirty="0" smtClean="0"/>
              <a:t>.</a:t>
            </a:r>
            <a:r>
              <a:rPr lang="tr-TR" dirty="0" smtClean="0"/>
              <a:t> At </a:t>
            </a:r>
            <a:r>
              <a:rPr lang="tr-TR" dirty="0" err="1" smtClean="0"/>
              <a:t>each</a:t>
            </a:r>
            <a:r>
              <a:rPr lang="tr-TR" dirty="0" smtClean="0"/>
              <a:t> step it </a:t>
            </a:r>
            <a:r>
              <a:rPr lang="tr-TR" dirty="0" err="1" smtClean="0"/>
              <a:t>updates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segmentation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hierarchy</a:t>
            </a:r>
            <a:r>
              <a:rPr lang="tr-TR" dirty="0" smtClean="0"/>
              <a:t>.</a:t>
            </a:r>
            <a:endParaRPr lang="tr-TR" b="1" dirty="0" smtClean="0"/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2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The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Algorithm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Explaining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Key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Steps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1051608" y="1676147"/>
            <a:ext cx="10509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r-TR" b="1" dirty="0" err="1"/>
              <a:t>Empirical</a:t>
            </a:r>
            <a:r>
              <a:rPr lang="tr-TR" b="1" dirty="0"/>
              <a:t> </a:t>
            </a:r>
            <a:r>
              <a:rPr lang="tr-TR" b="1" dirty="0" err="1"/>
              <a:t>quantizer</a:t>
            </a:r>
            <a:r>
              <a:rPr lang="tr-TR" b="1" dirty="0"/>
              <a:t> </a:t>
            </a:r>
            <a:r>
              <a:rPr lang="tr-TR" b="1" dirty="0" err="1" smtClean="0"/>
              <a:t>estimation</a:t>
            </a:r>
            <a:r>
              <a:rPr lang="tr-TR" b="1" dirty="0" smtClean="0"/>
              <a:t>: </a:t>
            </a:r>
            <a:r>
              <a:rPr lang="tr-TR" dirty="0" err="1" smtClean="0"/>
              <a:t>Samples</a:t>
            </a:r>
            <a:r>
              <a:rPr lang="tr-TR" dirty="0" smtClean="0"/>
              <a:t> </a:t>
            </a:r>
            <a:r>
              <a:rPr lang="en-US" dirty="0" smtClean="0"/>
              <a:t>of </a:t>
            </a:r>
            <a:r>
              <a:rPr lang="en-US" dirty="0"/>
              <a:t>all nine internal coordinates (lengths, angles, and dihedrals) across all protein </a:t>
            </a:r>
            <a:r>
              <a:rPr lang="en-US" dirty="0" smtClean="0"/>
              <a:t>backbones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collected</a:t>
            </a:r>
            <a:r>
              <a:rPr lang="en-US" dirty="0" smtClean="0"/>
              <a:t>, circular </a:t>
            </a:r>
            <a:r>
              <a:rPr lang="en-US" dirty="0"/>
              <a:t>histograms for the angles </a:t>
            </a:r>
            <a:r>
              <a:rPr lang="en-US" dirty="0" smtClean="0"/>
              <a:t>and </a:t>
            </a:r>
            <a:r>
              <a:rPr lang="en-US" dirty="0"/>
              <a:t>linear histograms for </a:t>
            </a:r>
            <a:r>
              <a:rPr lang="en-US" dirty="0" smtClean="0"/>
              <a:t>lengths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built</a:t>
            </a:r>
            <a:r>
              <a:rPr lang="en-US" dirty="0" smtClean="0"/>
              <a:t>, </a:t>
            </a:r>
            <a:r>
              <a:rPr lang="en-US" dirty="0"/>
              <a:t>and </a:t>
            </a:r>
            <a:r>
              <a:rPr lang="en-US" dirty="0" err="1" smtClean="0"/>
              <a:t>quantizers</a:t>
            </a:r>
            <a:r>
              <a:rPr lang="en-US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defined</a:t>
            </a:r>
            <a:r>
              <a:rPr lang="tr-TR" dirty="0" smtClean="0"/>
              <a:t> </a:t>
            </a:r>
            <a:r>
              <a:rPr lang="en-US" dirty="0" smtClean="0"/>
              <a:t>by </a:t>
            </a:r>
            <a:r>
              <a:rPr lang="en-US" dirty="0"/>
              <a:t>snapping to the resulting bin </a:t>
            </a:r>
            <a:r>
              <a:rPr lang="en-US" dirty="0" smtClean="0"/>
              <a:t>centers</a:t>
            </a:r>
            <a:r>
              <a:rPr lang="tr-TR" dirty="0" smtClean="0"/>
              <a:t>.</a:t>
            </a:r>
          </a:p>
        </p:txBody>
      </p:sp>
      <p:grpSp>
        <p:nvGrpSpPr>
          <p:cNvPr id="17" name="Grup 16"/>
          <p:cNvGrpSpPr/>
          <p:nvPr/>
        </p:nvGrpSpPr>
        <p:grpSpPr>
          <a:xfrm>
            <a:off x="1051608" y="2830614"/>
            <a:ext cx="9753600" cy="2634015"/>
            <a:chOff x="1051608" y="2830614"/>
            <a:chExt cx="9753600" cy="2634015"/>
          </a:xfrm>
        </p:grpSpPr>
        <p:pic>
          <p:nvPicPr>
            <p:cNvPr id="12" name="Resim 11"/>
            <p:cNvPicPr>
              <a:picLocks noChangeAspect="1"/>
            </p:cNvPicPr>
            <p:nvPr/>
          </p:nvPicPr>
          <p:blipFill rotWithShape="1">
            <a:blip r:embed="rId3"/>
            <a:srcRect l="112" t="35181" r="-112" b="37814"/>
            <a:stretch/>
          </p:blipFill>
          <p:spPr>
            <a:xfrm>
              <a:off x="1051608" y="2830614"/>
              <a:ext cx="9753600" cy="2634015"/>
            </a:xfrm>
            <a:prstGeom prst="rect">
              <a:avLst/>
            </a:prstGeom>
          </p:spPr>
        </p:pic>
        <p:sp>
          <p:nvSpPr>
            <p:cNvPr id="13" name="Metin kutusu 12"/>
            <p:cNvSpPr txBox="1"/>
            <p:nvPr/>
          </p:nvSpPr>
          <p:spPr>
            <a:xfrm>
              <a:off x="4831080" y="3561080"/>
              <a:ext cx="1371600" cy="338554"/>
            </a:xfrm>
            <a:prstGeom prst="rect">
              <a:avLst/>
            </a:prstGeom>
            <a:solidFill>
              <a:srgbClr val="ECECEA"/>
            </a:solidFill>
          </p:spPr>
          <p:txBody>
            <a:bodyPr wrap="square" rtlCol="0">
              <a:spAutoFit/>
            </a:bodyPr>
            <a:lstStyle/>
            <a:p>
              <a:r>
                <a:rPr lang="tr-TR" sz="1600" b="1" dirty="0" err="1" smtClean="0"/>
                <a:t>Histograms</a:t>
              </a:r>
              <a:endParaRPr lang="en-US" sz="1600" b="1" dirty="0"/>
            </a:p>
          </p:txBody>
        </p:sp>
        <p:sp>
          <p:nvSpPr>
            <p:cNvPr id="14" name="Metin kutusu 13"/>
            <p:cNvSpPr txBox="1"/>
            <p:nvPr/>
          </p:nvSpPr>
          <p:spPr>
            <a:xfrm>
              <a:off x="7569200" y="3583037"/>
              <a:ext cx="2016760" cy="338554"/>
            </a:xfrm>
            <a:prstGeom prst="rect">
              <a:avLst/>
            </a:prstGeom>
            <a:solidFill>
              <a:srgbClr val="ECECE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600" b="1" dirty="0" err="1" smtClean="0"/>
                <a:t>Quantizers</a:t>
              </a:r>
              <a:endParaRPr lang="en-US" sz="1600" b="1" dirty="0"/>
            </a:p>
          </p:txBody>
        </p:sp>
        <p:sp>
          <p:nvSpPr>
            <p:cNvPr id="15" name="Metin kutusu 14"/>
            <p:cNvSpPr txBox="1"/>
            <p:nvPr/>
          </p:nvSpPr>
          <p:spPr>
            <a:xfrm>
              <a:off x="2400269" y="3222526"/>
              <a:ext cx="1371600" cy="200055"/>
            </a:xfrm>
            <a:prstGeom prst="rect">
              <a:avLst/>
            </a:prstGeom>
            <a:solidFill>
              <a:srgbClr val="ECECEA"/>
            </a:solidFill>
          </p:spPr>
          <p:txBody>
            <a:bodyPr wrap="square" rtlCol="0">
              <a:spAutoFit/>
            </a:bodyPr>
            <a:lstStyle/>
            <a:p>
              <a:r>
                <a:rPr lang="tr-TR" sz="700" b="1" dirty="0" smtClean="0"/>
                <a:t> </a:t>
              </a:r>
              <a:endParaRPr lang="en-US" sz="1600" b="1" dirty="0"/>
            </a:p>
          </p:txBody>
        </p:sp>
        <p:sp>
          <p:nvSpPr>
            <p:cNvPr id="16" name="Metin kutusu 15"/>
            <p:cNvSpPr txBox="1"/>
            <p:nvPr/>
          </p:nvSpPr>
          <p:spPr>
            <a:xfrm>
              <a:off x="1358869" y="4907280"/>
              <a:ext cx="1727200" cy="415498"/>
            </a:xfrm>
            <a:prstGeom prst="rect">
              <a:avLst/>
            </a:prstGeom>
            <a:solidFill>
              <a:srgbClr val="ECECE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050" b="1" dirty="0" err="1" smtClean="0"/>
                <a:t>Lengths</a:t>
              </a:r>
              <a:r>
                <a:rPr lang="tr-TR" sz="1050" b="1" dirty="0" smtClean="0"/>
                <a:t>, </a:t>
              </a:r>
              <a:r>
                <a:rPr lang="tr-TR" sz="1050" b="1" dirty="0" err="1" smtClean="0"/>
                <a:t>angles</a:t>
              </a:r>
              <a:r>
                <a:rPr lang="tr-TR" sz="1050" b="1" dirty="0" smtClean="0"/>
                <a:t>, </a:t>
              </a:r>
            </a:p>
            <a:p>
              <a:pPr algn="ctr"/>
              <a:r>
                <a:rPr lang="tr-TR" sz="1050" b="1" dirty="0" err="1" smtClean="0"/>
                <a:t>dihedrals</a:t>
              </a:r>
              <a:endParaRPr lang="en-US" sz="1050" b="1" dirty="0"/>
            </a:p>
          </p:txBody>
        </p:sp>
      </p:grpSp>
      <p:sp>
        <p:nvSpPr>
          <p:cNvPr id="18" name="Slayt Numarası Yer Tutucusu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2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The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Algorithm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Explaining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Key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Steps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1051608" y="1676147"/>
            <a:ext cx="10509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2.    Per-</a:t>
            </a:r>
            <a:r>
              <a:rPr lang="tr-TR" b="1" dirty="0" err="1" smtClean="0"/>
              <a:t>Residue</a:t>
            </a:r>
            <a:r>
              <a:rPr lang="tr-TR" b="1" dirty="0" smtClean="0"/>
              <a:t> </a:t>
            </a:r>
            <a:r>
              <a:rPr lang="tr-TR" b="1" dirty="0" err="1" smtClean="0"/>
              <a:t>Initialization</a:t>
            </a:r>
            <a:r>
              <a:rPr lang="tr-TR" b="1" dirty="0" smtClean="0"/>
              <a:t>: </a:t>
            </a:r>
            <a:r>
              <a:rPr lang="tr-TR" dirty="0" smtClean="0"/>
              <a:t>Clustering is </a:t>
            </a:r>
            <a:r>
              <a:rPr lang="tr-TR" dirty="0" err="1" smtClean="0"/>
              <a:t>applied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all</a:t>
            </a:r>
            <a:r>
              <a:rPr lang="tr-TR" dirty="0" smtClean="0"/>
              <a:t> </a:t>
            </a:r>
            <a:r>
              <a:rPr lang="tr-TR" dirty="0" err="1" smtClean="0"/>
              <a:t>individual</a:t>
            </a:r>
            <a:r>
              <a:rPr lang="tr-TR" dirty="0" smtClean="0"/>
              <a:t> </a:t>
            </a:r>
            <a:r>
              <a:rPr lang="tr-TR" dirty="0" err="1" smtClean="0"/>
              <a:t>residues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map</a:t>
            </a:r>
            <a:r>
              <a:rPr lang="tr-TR" dirty="0" smtClean="0"/>
              <a:t> </a:t>
            </a:r>
            <a:r>
              <a:rPr lang="tr-TR" dirty="0" err="1" smtClean="0"/>
              <a:t>each</a:t>
            </a:r>
            <a:r>
              <a:rPr lang="tr-TR" dirty="0" smtClean="0"/>
              <a:t> </a:t>
            </a:r>
            <a:r>
              <a:rPr lang="tr-TR" dirty="0" err="1" smtClean="0"/>
              <a:t>residue</a:t>
            </a:r>
            <a:r>
              <a:rPr lang="tr-TR" dirty="0" smtClean="0"/>
              <a:t> </a:t>
            </a:r>
            <a:r>
              <a:rPr lang="tr-TR" dirty="0" err="1" smtClean="0"/>
              <a:t>into</a:t>
            </a:r>
            <a:r>
              <a:rPr lang="tr-TR" dirty="0" smtClean="0"/>
              <a:t> a </a:t>
            </a:r>
            <a:r>
              <a:rPr lang="tr-TR" dirty="0" err="1" smtClean="0"/>
              <a:t>prototype</a:t>
            </a:r>
            <a:r>
              <a:rPr lang="tr-TR" dirty="0" smtClean="0"/>
              <a:t> </a:t>
            </a:r>
            <a:r>
              <a:rPr lang="tr-TR" dirty="0" err="1" smtClean="0"/>
              <a:t>using</a:t>
            </a:r>
            <a:r>
              <a:rPr lang="tr-TR" dirty="0" smtClean="0"/>
              <a:t> k-</a:t>
            </a:r>
            <a:r>
              <a:rPr lang="tr-TR" dirty="0" err="1" smtClean="0"/>
              <a:t>medoids</a:t>
            </a:r>
            <a:r>
              <a:rPr lang="tr-TR" dirty="0" smtClean="0"/>
              <a:t>.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each</a:t>
            </a:r>
            <a:r>
              <a:rPr lang="tr-TR" dirty="0" smtClean="0"/>
              <a:t> </a:t>
            </a:r>
            <a:r>
              <a:rPr lang="tr-TR" dirty="0" err="1" smtClean="0"/>
              <a:t>backbone</a:t>
            </a:r>
            <a:r>
              <a:rPr lang="tr-TR" dirty="0"/>
              <a:t> </a:t>
            </a:r>
            <a:r>
              <a:rPr lang="tr-TR" dirty="0" smtClean="0"/>
              <a:t>a </a:t>
            </a:r>
            <a:r>
              <a:rPr lang="tr-TR" dirty="0" err="1" smtClean="0"/>
              <a:t>binary</a:t>
            </a:r>
            <a:r>
              <a:rPr lang="tr-TR" dirty="0" smtClean="0"/>
              <a:t> </a:t>
            </a:r>
            <a:r>
              <a:rPr lang="tr-TR" dirty="0" err="1" smtClean="0"/>
              <a:t>forest</a:t>
            </a:r>
            <a:r>
              <a:rPr lang="tr-TR" dirty="0" smtClean="0"/>
              <a:t> </a:t>
            </a:r>
            <a:r>
              <a:rPr lang="tr-TR" dirty="0" err="1" smtClean="0"/>
              <a:t>whose</a:t>
            </a:r>
            <a:r>
              <a:rPr lang="tr-TR" dirty="0" smtClean="0"/>
              <a:t> </a:t>
            </a:r>
            <a:r>
              <a:rPr lang="tr-TR" dirty="0" err="1" smtClean="0"/>
              <a:t>leaves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individual</a:t>
            </a:r>
            <a:r>
              <a:rPr lang="tr-TR" dirty="0" smtClean="0"/>
              <a:t> </a:t>
            </a:r>
            <a:r>
              <a:rPr lang="tr-TR" dirty="0" err="1" smtClean="0"/>
              <a:t>bond-residues</a:t>
            </a:r>
            <a:r>
              <a:rPr lang="tr-TR" dirty="0"/>
              <a:t> </a:t>
            </a:r>
            <a:r>
              <a:rPr lang="tr-TR" dirty="0" smtClean="0"/>
              <a:t>is </a:t>
            </a:r>
            <a:r>
              <a:rPr lang="tr-TR" dirty="0" err="1" smtClean="0"/>
              <a:t>initialized</a:t>
            </a:r>
            <a:r>
              <a:rPr lang="tr-TR" dirty="0" smtClean="0"/>
              <a:t>.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vocabulary</a:t>
            </a:r>
            <a:r>
              <a:rPr lang="tr-TR" dirty="0" smtClean="0"/>
              <a:t> is </a:t>
            </a:r>
            <a:r>
              <a:rPr lang="tr-TR" dirty="0" err="1" smtClean="0"/>
              <a:t>initialized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residue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r>
              <a:rPr lang="tr-TR" dirty="0" smtClean="0"/>
              <a:t> </a:t>
            </a:r>
            <a:r>
              <a:rPr lang="tr-TR" dirty="0" err="1" smtClean="0"/>
              <a:t>keys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corresponding</a:t>
            </a:r>
            <a:r>
              <a:rPr lang="tr-TR" dirty="0" smtClean="0"/>
              <a:t> </a:t>
            </a:r>
            <a:r>
              <a:rPr lang="tr-TR" dirty="0" err="1" smtClean="0"/>
              <a:t>prototypes</a:t>
            </a:r>
            <a:r>
              <a:rPr lang="tr-TR" dirty="0" smtClean="0"/>
              <a:t>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1074349" y="3117922"/>
            <a:ext cx="4399280" cy="28651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67389" y="3341441"/>
            <a:ext cx="1645920" cy="1339637"/>
          </a:xfrm>
          <a:prstGeom prst="ellipse">
            <a:avLst/>
          </a:prstGeom>
          <a:solidFill>
            <a:srgbClr val="70AD47">
              <a:alpha val="30196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991258" y="4550482"/>
            <a:ext cx="1645920" cy="1339637"/>
          </a:xfrm>
          <a:prstGeom prst="ellipse">
            <a:avLst/>
          </a:prstGeom>
          <a:solidFill>
            <a:srgbClr val="70AD47">
              <a:alpha val="30196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65709" y="3210845"/>
            <a:ext cx="2235200" cy="1747235"/>
          </a:xfrm>
          <a:prstGeom prst="ellipse">
            <a:avLst/>
          </a:prstGeom>
          <a:solidFill>
            <a:srgbClr val="70AD47">
              <a:alpha val="30196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Çarpma 13"/>
          <p:cNvSpPr/>
          <p:nvPr/>
        </p:nvSpPr>
        <p:spPr>
          <a:xfrm>
            <a:off x="4508946" y="3491223"/>
            <a:ext cx="216000" cy="216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Çarpma 14"/>
          <p:cNvSpPr/>
          <p:nvPr/>
        </p:nvSpPr>
        <p:spPr>
          <a:xfrm>
            <a:off x="4616946" y="4399280"/>
            <a:ext cx="216000" cy="216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Çarpma 15"/>
          <p:cNvSpPr/>
          <p:nvPr/>
        </p:nvSpPr>
        <p:spPr>
          <a:xfrm>
            <a:off x="3387586" y="3810000"/>
            <a:ext cx="216000" cy="216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Çarpma 16"/>
          <p:cNvSpPr/>
          <p:nvPr/>
        </p:nvSpPr>
        <p:spPr>
          <a:xfrm>
            <a:off x="3692386" y="4429760"/>
            <a:ext cx="216000" cy="216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Çarpma 17"/>
          <p:cNvSpPr/>
          <p:nvPr/>
        </p:nvSpPr>
        <p:spPr>
          <a:xfrm>
            <a:off x="1518146" y="3810000"/>
            <a:ext cx="216000" cy="216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Çarpma 18"/>
          <p:cNvSpPr/>
          <p:nvPr/>
        </p:nvSpPr>
        <p:spPr>
          <a:xfrm>
            <a:off x="2320786" y="3556000"/>
            <a:ext cx="216000" cy="216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Çarpma 19"/>
          <p:cNvSpPr/>
          <p:nvPr/>
        </p:nvSpPr>
        <p:spPr>
          <a:xfrm>
            <a:off x="2158226" y="4287520"/>
            <a:ext cx="216000" cy="216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Çarpma 20"/>
          <p:cNvSpPr/>
          <p:nvPr/>
        </p:nvSpPr>
        <p:spPr>
          <a:xfrm>
            <a:off x="2097266" y="5242560"/>
            <a:ext cx="216000" cy="216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Çarpma 21"/>
          <p:cNvSpPr/>
          <p:nvPr/>
        </p:nvSpPr>
        <p:spPr>
          <a:xfrm>
            <a:off x="2584946" y="4653280"/>
            <a:ext cx="216000" cy="216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Çarpma 22"/>
          <p:cNvSpPr/>
          <p:nvPr/>
        </p:nvSpPr>
        <p:spPr>
          <a:xfrm>
            <a:off x="2737346" y="5598160"/>
            <a:ext cx="216000" cy="216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Çarpma 23"/>
          <p:cNvSpPr/>
          <p:nvPr/>
        </p:nvSpPr>
        <p:spPr>
          <a:xfrm>
            <a:off x="3225026" y="4998720"/>
            <a:ext cx="216000" cy="2160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Çarpma 24"/>
          <p:cNvSpPr/>
          <p:nvPr/>
        </p:nvSpPr>
        <p:spPr>
          <a:xfrm>
            <a:off x="4092386" y="3928103"/>
            <a:ext cx="216000" cy="2160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Çarpma 25"/>
          <p:cNvSpPr/>
          <p:nvPr/>
        </p:nvSpPr>
        <p:spPr>
          <a:xfrm>
            <a:off x="2720786" y="5055863"/>
            <a:ext cx="216000" cy="2160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Çarpma 26"/>
          <p:cNvSpPr/>
          <p:nvPr/>
        </p:nvSpPr>
        <p:spPr>
          <a:xfrm>
            <a:off x="1938466" y="3867143"/>
            <a:ext cx="216000" cy="2160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73460" y="3772000"/>
            <a:ext cx="308043" cy="3111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Eğri Bağlayıcı 30"/>
          <p:cNvCxnSpPr>
            <a:endCxn id="27" idx="3"/>
          </p:cNvCxnSpPr>
          <p:nvPr/>
        </p:nvCxnSpPr>
        <p:spPr>
          <a:xfrm flipV="1">
            <a:off x="1734146" y="4031265"/>
            <a:ext cx="256198" cy="4838"/>
          </a:xfrm>
          <a:prstGeom prst="curvedConnector4">
            <a:avLst>
              <a:gd name="adj1" fmla="val -2756"/>
              <a:gd name="adj2" fmla="val -2630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884908" y="5767042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267261" y="5767042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649614" y="5767042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031967" y="5767042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414320" y="5767042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796673" y="5767042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179026" y="5767042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561379" y="5767042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8617126" y="3275223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Metin kutusu 71"/>
          <p:cNvSpPr txBox="1"/>
          <p:nvPr/>
        </p:nvSpPr>
        <p:spPr>
          <a:xfrm>
            <a:off x="8475588" y="3786302"/>
            <a:ext cx="2902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 smtClean="0"/>
              <a:t>…</a:t>
            </a:r>
            <a:endParaRPr lang="en-US" sz="4000" dirty="0"/>
          </a:p>
        </p:txBody>
      </p:sp>
      <p:sp>
        <p:nvSpPr>
          <p:cNvPr id="93" name="Oval 92"/>
          <p:cNvSpPr/>
          <p:nvPr/>
        </p:nvSpPr>
        <p:spPr>
          <a:xfrm>
            <a:off x="8972658" y="5767042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9355011" y="5767042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9737364" y="5767042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0119717" y="5767042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0502070" y="5767042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0884423" y="5767042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1266776" y="5767042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1649129" y="5767042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Slayt Numarası Yer Tutucusu 1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The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Algorithm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accent5"/>
                </a:solidFill>
              </a:rPr>
              <a:t>K-</a:t>
            </a:r>
            <a:r>
              <a:rPr lang="tr-TR" dirty="0" err="1" smtClean="0">
                <a:solidFill>
                  <a:schemeClr val="accent5"/>
                </a:solidFill>
              </a:rPr>
              <a:t>Medoids</a:t>
            </a:r>
            <a:r>
              <a:rPr lang="tr-TR" dirty="0" smtClean="0">
                <a:solidFill>
                  <a:schemeClr val="accent5"/>
                </a:solidFill>
              </a:rPr>
              <a:t> Clustering</a:t>
            </a:r>
            <a:endParaRPr lang="en-US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/>
              <p:cNvSpPr txBox="1"/>
              <p:nvPr/>
            </p:nvSpPr>
            <p:spPr>
              <a:xfrm>
                <a:off x="1291095" y="1575825"/>
                <a:ext cx="9579936" cy="4504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550" b="1" dirty="0" smtClean="0"/>
                  <a:t>Coordinate </a:t>
                </a:r>
                <a:r>
                  <a:rPr lang="en-US" sz="1550" b="1" dirty="0"/>
                  <a:t>Computation</a:t>
                </a:r>
                <a:r>
                  <a:rPr lang="en-US" sz="1550" dirty="0"/>
                  <a:t>: For every occurrence u in the input set S, the Cartesian coordinates </a:t>
                </a:r>
                <a:r>
                  <a:rPr lang="en-US" sz="155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5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55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sz="155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550" dirty="0" smtClean="0"/>
                  <a:t>) </a:t>
                </a:r>
                <a:r>
                  <a:rPr lang="en-US" sz="1550" dirty="0"/>
                  <a:t>of its backbone atoms are computed</a:t>
                </a:r>
                <a:r>
                  <a:rPr lang="en-US" sz="1550" dirty="0" smtClean="0"/>
                  <a:t>.</a:t>
                </a:r>
                <a:endParaRPr lang="tr-TR" sz="155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550" b="1" dirty="0" smtClean="0"/>
                  <a:t>Subsampling</a:t>
                </a:r>
                <a:r>
                  <a:rPr lang="en-US" sz="1550" dirty="0" smtClean="0"/>
                  <a:t> </a:t>
                </a:r>
                <a:r>
                  <a:rPr lang="en-US" sz="1550" dirty="0"/>
                  <a:t>(Optional): If the total number of occurrences M exceeds a maximum </a:t>
                </a:r>
                <a:r>
                  <a:rPr lang="en-US" sz="1550" dirty="0" smtClean="0"/>
                  <a:t>cap</a:t>
                </a:r>
                <a:r>
                  <a:rPr lang="tr-TR" sz="155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5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55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tr-TR" sz="155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550" dirty="0" smtClean="0"/>
                  <a:t>​</a:t>
                </a:r>
                <a:r>
                  <a:rPr lang="tr-TR" sz="1550" dirty="0" smtClean="0"/>
                  <a:t>,</a:t>
                </a:r>
                <a:r>
                  <a:rPr lang="en-US" sz="1550" dirty="0" smtClean="0"/>
                  <a:t> </a:t>
                </a:r>
                <a:r>
                  <a:rPr lang="en-US" sz="1550" dirty="0"/>
                  <a:t>a uniform sample without replacement (A⊆S) of size min(</a:t>
                </a:r>
                <a14:m>
                  <m:oMath xmlns:m="http://schemas.openxmlformats.org/officeDocument/2006/math">
                    <m:r>
                      <a:rPr lang="tr-TR" sz="155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550" dirty="0"/>
                  <a:t>,</a:t>
                </a:r>
                <a:r>
                  <a:rPr lang="tr-TR" sz="15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5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55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tr-TR" sz="155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550" dirty="0" smtClean="0"/>
                  <a:t>​</a:t>
                </a:r>
                <a:r>
                  <a:rPr lang="tr-TR" sz="1550" dirty="0" smtClean="0"/>
                  <a:t>) </a:t>
                </a:r>
                <a:r>
                  <a:rPr lang="en-US" sz="1550" dirty="0" smtClean="0"/>
                  <a:t>is </a:t>
                </a:r>
                <a:r>
                  <a:rPr lang="en-US" sz="1550" dirty="0"/>
                  <a:t>taken. This subsampling is used to manage computational complexity</a:t>
                </a:r>
                <a:r>
                  <a:rPr lang="en-US" sz="1550" dirty="0" smtClean="0"/>
                  <a:t>.</a:t>
                </a:r>
                <a:endParaRPr lang="tr-TR" sz="155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550" b="1" dirty="0" smtClean="0"/>
                  <a:t>Distance </a:t>
                </a:r>
                <a:r>
                  <a:rPr lang="en-US" sz="1550" b="1" dirty="0"/>
                  <a:t>Matrix Construction</a:t>
                </a:r>
                <a:r>
                  <a:rPr lang="en-US" sz="1550" dirty="0"/>
                  <a:t>: A pairwise distance matrix (D) is built, where the distance between any two fragments u and v is calculated using the </a:t>
                </a:r>
                <a:r>
                  <a:rPr lang="en-US" sz="1550" dirty="0" err="1"/>
                  <a:t>Kabsch</a:t>
                </a:r>
                <a:r>
                  <a:rPr lang="en-US" sz="1550" dirty="0"/>
                  <a:t> RMSD metric: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5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55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tr-TR" sz="1550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sub>
                    </m:sSub>
                    <m:r>
                      <a:rPr lang="tr-TR" sz="155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sz="1550" b="0" i="1" smtClean="0">
                        <a:latin typeface="Cambria Math" panose="02040503050406030204" pitchFamily="18" charset="0"/>
                      </a:rPr>
                      <m:t>𝐾𝐴𝐵𝑆𝐶𝐻</m:t>
                    </m:r>
                    <m:r>
                      <a:rPr lang="tr-TR" sz="155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tr-TR" sz="1550" b="0" i="1" smtClean="0">
                        <a:latin typeface="Cambria Math" panose="02040503050406030204" pitchFamily="18" charset="0"/>
                      </a:rPr>
                      <m:t>𝑅𝑀𝑆𝐷</m:t>
                    </m:r>
                    <m:r>
                      <a:rPr lang="tr-TR" sz="155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tr-TR" sz="15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55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tr-TR" sz="155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tr-TR" sz="155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tr-TR" sz="15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55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tr-TR" sz="155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tr-TR" sz="155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r-TR" sz="155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550" b="1" dirty="0" smtClean="0"/>
                  <a:t>k-</a:t>
                </a:r>
                <a:r>
                  <a:rPr lang="en-US" sz="1550" b="1" dirty="0" err="1" smtClean="0"/>
                  <a:t>Medoids</a:t>
                </a:r>
                <a:r>
                  <a:rPr lang="en-US" sz="1550" b="1" dirty="0" smtClean="0"/>
                  <a:t> </a:t>
                </a:r>
                <a:r>
                  <a:rPr lang="en-US" sz="1550" b="1" dirty="0"/>
                  <a:t>Clustering</a:t>
                </a:r>
                <a:r>
                  <a:rPr lang="en-US" sz="1550" dirty="0"/>
                  <a:t>: The algorithm then performs iterative k-</a:t>
                </a:r>
                <a:r>
                  <a:rPr lang="en-US" sz="1550" dirty="0" err="1"/>
                  <a:t>medoids</a:t>
                </a:r>
                <a:r>
                  <a:rPr lang="en-US" sz="1550" dirty="0"/>
                  <a:t> clustering on the distance matrix </a:t>
                </a:r>
                <a:r>
                  <a:rPr lang="en-US" sz="1550" dirty="0" smtClean="0"/>
                  <a:t>D:</a:t>
                </a:r>
                <a:endParaRPr lang="tr-TR" sz="1550" dirty="0" smtClean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550" b="1" dirty="0" smtClean="0"/>
                  <a:t>Initialization</a:t>
                </a:r>
                <a:r>
                  <a:rPr lang="en-US" sz="1550" dirty="0"/>
                  <a:t>: K distinct </a:t>
                </a:r>
                <a:r>
                  <a:rPr lang="en-US" sz="1550" dirty="0" err="1"/>
                  <a:t>medoid</a:t>
                </a:r>
                <a:r>
                  <a:rPr lang="en-US" sz="1550" dirty="0"/>
                  <a:t> indices </a:t>
                </a:r>
                <a14:m>
                  <m:oMath xmlns:m="http://schemas.openxmlformats.org/officeDocument/2006/math">
                    <m:r>
                      <a:rPr lang="tr-TR" sz="155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tr-TR" sz="15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55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tr-TR" sz="15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tr-TR" sz="155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tr-TR" sz="15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55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tr-TR" sz="155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tr-TR" sz="155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r-TR" sz="1550" dirty="0" smtClean="0"/>
                  <a:t> </a:t>
                </a:r>
                <a:r>
                  <a:rPr lang="en-US" sz="1550" dirty="0" smtClean="0"/>
                  <a:t>are </a:t>
                </a:r>
                <a:r>
                  <a:rPr lang="en-US" sz="1550" dirty="0"/>
                  <a:t>chosen uniformly from the sampled set </a:t>
                </a:r>
                <a:r>
                  <a:rPr lang="en-US" sz="1550" dirty="0" smtClean="0"/>
                  <a:t>A.</a:t>
                </a:r>
                <a:endParaRPr lang="tr-TR" sz="1550" dirty="0" smtClean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550" b="1" dirty="0" smtClean="0"/>
                  <a:t>Assignment</a:t>
                </a:r>
                <a:r>
                  <a:rPr lang="tr-TR" sz="1550" b="1" dirty="0" smtClean="0"/>
                  <a:t>:</a:t>
                </a:r>
                <a:r>
                  <a:rPr lang="en-US" sz="1550" dirty="0" smtClean="0"/>
                  <a:t> Every </a:t>
                </a:r>
                <a:r>
                  <a:rPr lang="en-US" sz="1550" dirty="0"/>
                  <a:t>fragment occurrence u in the set A is assigned to its closest current </a:t>
                </a:r>
                <a:r>
                  <a:rPr lang="en-US" sz="1550" dirty="0" err="1"/>
                  <a:t>medoid</a:t>
                </a:r>
                <a:r>
                  <a:rPr lang="en-US" sz="1550" dirty="0"/>
                  <a:t> </a:t>
                </a:r>
                <a:r>
                  <a:rPr lang="en-US" sz="155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5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55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tr-TR" sz="155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tr-TR" sz="1550" dirty="0" smtClean="0"/>
                  <a:t>. </a:t>
                </a:r>
                <a14:m>
                  <m:oMath xmlns:m="http://schemas.openxmlformats.org/officeDocument/2006/math">
                    <m:r>
                      <a:rPr lang="tr-TR" sz="155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tr-TR" sz="15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155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tr-TR" sz="15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tr-TR" sz="15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tr-TR" sz="15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5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tr-TR" sz="15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tr-TR" sz="15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5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tr-TR" sz="15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tr-TR" sz="15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tr-TR" sz="15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5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tr-TR" sz="15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endParaRPr lang="tr-TR" sz="1550" dirty="0" smtClean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550" b="1" dirty="0" smtClean="0"/>
                  <a:t>Update</a:t>
                </a:r>
                <a:r>
                  <a:rPr lang="tr-TR" sz="1550" b="1" dirty="0" smtClean="0"/>
                  <a:t>:</a:t>
                </a:r>
                <a:r>
                  <a:rPr lang="tr-TR" sz="1550" dirty="0" smtClean="0"/>
                  <a:t> </a:t>
                </a:r>
                <a:r>
                  <a:rPr lang="en-US" sz="1550" dirty="0" smtClean="0"/>
                  <a:t>For </a:t>
                </a:r>
                <a:r>
                  <a:rPr lang="en-US" sz="1550" dirty="0"/>
                  <a:t>each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5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55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tr-TR" sz="15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550" dirty="0"/>
                  <a:t>  (the set of fragments assigned to </a:t>
                </a:r>
                <a:r>
                  <a:rPr lang="en-US" sz="1550" dirty="0" err="1"/>
                  <a:t>medoid</a:t>
                </a:r>
                <a:r>
                  <a:rPr lang="en-US" sz="15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5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55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tr-TR" sz="15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tr-TR" sz="1550" dirty="0" smtClean="0"/>
                  <a:t>), </a:t>
                </a:r>
                <a:r>
                  <a:rPr lang="en-US" sz="1550" dirty="0" smtClean="0"/>
                  <a:t>a </a:t>
                </a:r>
                <a:r>
                  <a:rPr lang="en-US" sz="1550" dirty="0"/>
                  <a:t>new </a:t>
                </a:r>
                <a:r>
                  <a:rPr lang="en-US" sz="1550" dirty="0" err="1"/>
                  <a:t>medoid</a:t>
                </a:r>
                <a:r>
                  <a:rPr lang="en-US" sz="155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sz="155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sz="155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tr-TR" sz="15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tr-TR" sz="155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tr-TR" sz="1550" dirty="0" smtClean="0"/>
                  <a:t> </a:t>
                </a:r>
                <a:r>
                  <a:rPr lang="en-US" sz="1550" dirty="0" smtClean="0"/>
                  <a:t>is </a:t>
                </a:r>
                <a:r>
                  <a:rPr lang="en-US" sz="1550" dirty="0"/>
                  <a:t>selected. The new </a:t>
                </a:r>
                <a:r>
                  <a:rPr lang="en-US" sz="1550" dirty="0" err="1"/>
                  <a:t>medoid</a:t>
                </a:r>
                <a:r>
                  <a:rPr lang="en-US" sz="1550" dirty="0"/>
                  <a:t> is the fragment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5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55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tr-TR" sz="15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550" dirty="0"/>
                  <a:t> </a:t>
                </a:r>
                <a:r>
                  <a:rPr lang="en-US" sz="1550" dirty="0" smtClean="0"/>
                  <a:t>that </a:t>
                </a:r>
                <a:r>
                  <a:rPr lang="en-US" sz="1550" dirty="0"/>
                  <a:t>minimizes the sum of its distances to all other members of the cluster (it is the center point of the cluster in terms of distance</a:t>
                </a:r>
                <a:r>
                  <a:rPr lang="en-US" sz="1550" dirty="0" smtClean="0"/>
                  <a:t>).</a:t>
                </a:r>
                <a:endParaRPr lang="tr-TR" sz="1550" dirty="0" smtClean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550" b="1" dirty="0" smtClean="0"/>
                  <a:t>Convergence</a:t>
                </a:r>
                <a:r>
                  <a:rPr lang="en-US" sz="1550" b="1" dirty="0"/>
                  <a:t>: </a:t>
                </a:r>
                <a:r>
                  <a:rPr lang="en-US" sz="1550" dirty="0"/>
                  <a:t>The iteration stops if the total change in </a:t>
                </a:r>
                <a:r>
                  <a:rPr lang="en-US" sz="1550" dirty="0" err="1"/>
                  <a:t>medoid</a:t>
                </a:r>
                <a:r>
                  <a:rPr lang="en-US" sz="1550" dirty="0"/>
                  <a:t> cost is below a tolerance ϵ or after a maximum number of iterations </a:t>
                </a:r>
                <a:r>
                  <a:rPr lang="en-US" sz="1550" dirty="0" smtClean="0"/>
                  <a:t>T.</a:t>
                </a:r>
                <a:endParaRPr lang="tr-TR" sz="155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550" b="1" dirty="0" smtClean="0"/>
                  <a:t>Final </a:t>
                </a:r>
                <a:r>
                  <a:rPr lang="en-US" sz="1550" b="1" dirty="0"/>
                  <a:t>Assignment: </a:t>
                </a:r>
                <a:r>
                  <a:rPr lang="en-US" sz="1550" dirty="0"/>
                  <a:t>Once the K </a:t>
                </a:r>
                <a:r>
                  <a:rPr lang="en-US" sz="1550" dirty="0" err="1"/>
                  <a:t>medoids</a:t>
                </a:r>
                <a:r>
                  <a:rPr lang="en-US" sz="1550" dirty="0"/>
                  <a:t> </a:t>
                </a:r>
                <a:r>
                  <a:rPr lang="en-US" sz="1550" dirty="0" smtClean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55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sz="155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tr-TR" sz="1550" dirty="0" smtClean="0"/>
                  <a:t>) </a:t>
                </a:r>
                <a:r>
                  <a:rPr lang="en-US" sz="1550" dirty="0" smtClean="0"/>
                  <a:t>have </a:t>
                </a:r>
                <a:r>
                  <a:rPr lang="en-US" sz="1550" dirty="0"/>
                  <a:t>been finalized (as observed fragments in S), every original occurrence </a:t>
                </a:r>
                <a:r>
                  <a:rPr lang="en-US" sz="1550" dirty="0" err="1"/>
                  <a:t>u∈S</a:t>
                </a:r>
                <a:r>
                  <a:rPr lang="en-US" sz="1550" dirty="0"/>
                  <a:t> is assigned to its final closest </a:t>
                </a:r>
                <a:r>
                  <a:rPr lang="en-US" sz="1550" dirty="0" err="1"/>
                  <a:t>medoid</a:t>
                </a:r>
                <a:r>
                  <a:rPr lang="en-US" sz="1550" dirty="0"/>
                  <a:t> based on </a:t>
                </a:r>
                <a:r>
                  <a:rPr lang="en-US" sz="1550" dirty="0" err="1"/>
                  <a:t>Kabsch</a:t>
                </a:r>
                <a:r>
                  <a:rPr lang="en-US" sz="1550" dirty="0"/>
                  <a:t> RMSD.</a:t>
                </a:r>
              </a:p>
            </p:txBody>
          </p:sp>
        </mc:Choice>
        <mc:Fallback xmlns="">
          <p:sp>
            <p:nvSpPr>
              <p:cNvPr id="3" name="Metin kut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095" y="1575825"/>
                <a:ext cx="9579936" cy="4504951"/>
              </a:xfrm>
              <a:prstGeom prst="rect">
                <a:avLst/>
              </a:prstGeom>
              <a:blipFill>
                <a:blip r:embed="rId3"/>
                <a:stretch>
                  <a:fillRect l="-318" t="-406" b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2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The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Algorithm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Explaining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Key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Steps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8" name="Grup 7"/>
          <p:cNvGrpSpPr/>
          <p:nvPr/>
        </p:nvGrpSpPr>
        <p:grpSpPr>
          <a:xfrm>
            <a:off x="2937981" y="3651173"/>
            <a:ext cx="6154009" cy="1178840"/>
            <a:chOff x="2927095" y="2275357"/>
            <a:chExt cx="6154009" cy="1178840"/>
          </a:xfrm>
        </p:grpSpPr>
        <p:pic>
          <p:nvPicPr>
            <p:cNvPr id="2" name="Resim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7095" y="2275357"/>
              <a:ext cx="6154009" cy="733527"/>
            </a:xfrm>
            <a:prstGeom prst="rect">
              <a:avLst/>
            </a:prstGeom>
          </p:spPr>
        </p:pic>
        <p:pic>
          <p:nvPicPr>
            <p:cNvPr id="6" name="Resim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3937" y="3120775"/>
              <a:ext cx="4820323" cy="33342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Dikdörtgen 6"/>
              <p:cNvSpPr/>
              <p:nvPr/>
            </p:nvSpPr>
            <p:spPr>
              <a:xfrm>
                <a:off x="1197427" y="1936097"/>
                <a:ext cx="9209315" cy="12239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 smtClean="0">
                    <a:solidFill>
                      <a:srgbClr val="303030"/>
                    </a:solidFill>
                    <a:latin typeface="Google Sans Text"/>
                  </a:rPr>
                  <a:t>Drift Introduction:</a:t>
                </a:r>
                <a:r>
                  <a:rPr lang="en-US" dirty="0">
                    <a:solidFill>
                      <a:srgbClr val="303030"/>
                    </a:solidFill>
                    <a:latin typeface="Google Sans Text"/>
                  </a:rPr>
                  <a:t> When a motif occurrence in a protein is </a:t>
                </a:r>
                <a:r>
                  <a:rPr lang="en-US" dirty="0" smtClean="0">
                    <a:solidFill>
                      <a:srgbClr val="303030"/>
                    </a:solidFill>
                    <a:latin typeface="Google Sans Text"/>
                  </a:rPr>
                  <a:t>quantized </a:t>
                </a:r>
                <a:r>
                  <a:rPr lang="en-US" dirty="0">
                    <a:solidFill>
                      <a:srgbClr val="303030"/>
                    </a:solidFill>
                    <a:latin typeface="Google Sans Text"/>
                  </a:rPr>
                  <a:t>by replacing its continuous internal parameters with the exact internal geometry of a discrete prototype (</a:t>
                </a:r>
                <a:r>
                  <a:rPr lang="en-US" dirty="0" err="1">
                    <a:solidFill>
                      <a:srgbClr val="303030"/>
                    </a:solidFill>
                    <a:latin typeface="Google Sans Text"/>
                  </a:rPr>
                  <a:t>medoid</a:t>
                </a:r>
                <a:r>
                  <a:rPr lang="en-US" dirty="0">
                    <a:solidFill>
                      <a:srgbClr val="303030"/>
                    </a:solidFill>
                    <a:latin typeface="Google Sans Text"/>
                  </a:rPr>
                  <a:t>), a discrepancy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303030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tr-TR" b="0" i="1" dirty="0" smtClean="0">
                            <a:solidFill>
                              <a:srgbClr val="30303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solidFill>
                              <a:srgbClr val="30303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dirty="0" err="1" smtClean="0">
                            <a:solidFill>
                              <a:srgbClr val="30303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303030"/>
                    </a:solidFill>
                    <a:latin typeface="KaTeX_Main"/>
                  </a:rPr>
                  <a:t>​</a:t>
                </a:r>
                <a:r>
                  <a:rPr lang="en-US" dirty="0">
                    <a:solidFill>
                      <a:srgbClr val="303030"/>
                    </a:solidFill>
                    <a:latin typeface="Google Sans Text"/>
                  </a:rPr>
                  <a:t>) is introduced between the original structural transformation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b="0" i="1" dirty="0" smtClean="0">
                            <a:solidFill>
                              <a:srgbClr val="30303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solidFill>
                              <a:srgbClr val="30303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tr-TR" b="0" i="1" dirty="0" smtClean="0">
                            <a:solidFill>
                              <a:srgbClr val="30303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tr-TR" b="0" i="1" dirty="0" smtClean="0">
                            <a:solidFill>
                              <a:srgbClr val="303030"/>
                            </a:solidFill>
                            <a:latin typeface="Cambria Math" panose="02040503050406030204" pitchFamily="18" charset="0"/>
                          </a:rPr>
                          <m:t>𝑜𝑐𝑐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303030"/>
                    </a:solidFill>
                    <a:latin typeface="KaTeX_Main"/>
                  </a:rPr>
                  <a:t>​</a:t>
                </a:r>
                <a:r>
                  <a:rPr lang="en-US" dirty="0">
                    <a:solidFill>
                      <a:srgbClr val="303030"/>
                    </a:solidFill>
                    <a:latin typeface="Google Sans Text"/>
                  </a:rPr>
                  <a:t>) and the </a:t>
                </a:r>
                <a:r>
                  <a:rPr lang="en-US" dirty="0" err="1">
                    <a:solidFill>
                      <a:srgbClr val="303030"/>
                    </a:solidFill>
                    <a:latin typeface="Google Sans Text"/>
                  </a:rPr>
                  <a:t>medoid's</a:t>
                </a:r>
                <a:r>
                  <a:rPr lang="en-US" dirty="0">
                    <a:solidFill>
                      <a:srgbClr val="303030"/>
                    </a:solidFill>
                    <a:latin typeface="Google Sans Text"/>
                  </a:rPr>
                  <a:t> transformation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i="1" dirty="0">
                            <a:solidFill>
                              <a:srgbClr val="30303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30303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tr-TR" i="1" dirty="0">
                            <a:solidFill>
                              <a:srgbClr val="30303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tr-TR" b="0" i="1" dirty="0" smtClean="0">
                            <a:solidFill>
                              <a:srgbClr val="303030"/>
                            </a:solidFill>
                            <a:latin typeface="Cambria Math" panose="02040503050406030204" pitchFamily="18" charset="0"/>
                          </a:rPr>
                          <m:t>𝑚𝑒𝑑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303030"/>
                    </a:solidFill>
                    <a:latin typeface="KaTeX_Main"/>
                  </a:rPr>
                  <a:t>​</a:t>
                </a:r>
                <a:r>
                  <a:rPr lang="en-US" dirty="0" smtClean="0">
                    <a:solidFill>
                      <a:srgbClr val="303030"/>
                    </a:solidFill>
                    <a:latin typeface="Google Sans Text"/>
                  </a:rPr>
                  <a:t>)</a:t>
                </a:r>
                <a:r>
                  <a:rPr lang="tr-TR" dirty="0" smtClean="0">
                    <a:solidFill>
                      <a:srgbClr val="303030"/>
                    </a:solidFill>
                    <a:latin typeface="Google Sans Text"/>
                  </a:rPr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7" name="Dikdörtgen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427" y="1936097"/>
                <a:ext cx="9209315" cy="1223989"/>
              </a:xfrm>
              <a:prstGeom prst="rect">
                <a:avLst/>
              </a:prstGeom>
              <a:blipFill>
                <a:blip r:embed="rId5"/>
                <a:stretch>
                  <a:fillRect l="-529" t="-3000" r="-993" b="-5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0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The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Algorithm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Explaining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Key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Steps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1051608" y="1676147"/>
            <a:ext cx="10509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3.    Global </a:t>
            </a:r>
            <a:r>
              <a:rPr lang="tr-TR" b="1" dirty="0" err="1" smtClean="0"/>
              <a:t>Glue</a:t>
            </a:r>
            <a:r>
              <a:rPr lang="tr-TR" b="1" dirty="0" smtClean="0"/>
              <a:t> </a:t>
            </a:r>
            <a:r>
              <a:rPr lang="tr-TR" b="1" dirty="0" err="1" smtClean="0"/>
              <a:t>Refinement</a:t>
            </a:r>
            <a:r>
              <a:rPr lang="tr-TR" b="1" dirty="0" smtClean="0"/>
              <a:t>: </a:t>
            </a:r>
            <a:r>
              <a:rPr lang="tr-TR" dirty="0" err="1" smtClean="0"/>
              <a:t>All</a:t>
            </a:r>
            <a:r>
              <a:rPr lang="tr-TR" dirty="0" smtClean="0"/>
              <a:t> </a:t>
            </a:r>
            <a:r>
              <a:rPr lang="tr-TR" dirty="0" err="1" smtClean="0"/>
              <a:t>internal</a:t>
            </a:r>
            <a:r>
              <a:rPr lang="tr-TR" dirty="0" smtClean="0"/>
              <a:t> </a:t>
            </a:r>
            <a:r>
              <a:rPr lang="tr-TR" dirty="0" err="1" smtClean="0"/>
              <a:t>motifs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replaced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medoids</a:t>
            </a:r>
            <a:r>
              <a:rPr lang="tr-TR" dirty="0" smtClean="0"/>
              <a:t>, </a:t>
            </a:r>
            <a:r>
              <a:rPr lang="tr-TR" dirty="0" err="1" smtClean="0"/>
              <a:t>original</a:t>
            </a:r>
            <a:r>
              <a:rPr lang="tr-TR" dirty="0" smtClean="0"/>
              <a:t> </a:t>
            </a:r>
            <a:r>
              <a:rPr lang="tr-TR" dirty="0" err="1" smtClean="0"/>
              <a:t>glue</a:t>
            </a:r>
            <a:r>
              <a:rPr lang="tr-TR" dirty="0" smtClean="0"/>
              <a:t> </a:t>
            </a:r>
            <a:r>
              <a:rPr lang="tr-TR" dirty="0" err="1" smtClean="0"/>
              <a:t>parameters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used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</a:t>
            </a:r>
            <a:r>
              <a:rPr lang="tr-TR" dirty="0" err="1" smtClean="0"/>
              <a:t>motifs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initialization</a:t>
            </a:r>
            <a:r>
              <a:rPr lang="tr-TR" dirty="0" smtClean="0"/>
              <a:t>. </a:t>
            </a:r>
            <a:r>
              <a:rPr lang="tr-TR" dirty="0" err="1" smtClean="0"/>
              <a:t>All</a:t>
            </a:r>
            <a:r>
              <a:rPr lang="tr-TR" dirty="0" smtClean="0"/>
              <a:t> </a:t>
            </a:r>
            <a:r>
              <a:rPr lang="tr-TR" dirty="0" err="1" smtClean="0"/>
              <a:t>glue</a:t>
            </a:r>
            <a:r>
              <a:rPr lang="tr-TR" dirty="0" smtClean="0"/>
              <a:t> </a:t>
            </a:r>
            <a:r>
              <a:rPr lang="tr-TR" dirty="0" err="1" smtClean="0"/>
              <a:t>parameters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optimized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running</a:t>
            </a:r>
            <a:r>
              <a:rPr lang="tr-TR" dirty="0" smtClean="0"/>
              <a:t> </a:t>
            </a:r>
            <a:r>
              <a:rPr lang="tr-TR" dirty="0" err="1" smtClean="0"/>
              <a:t>forward</a:t>
            </a:r>
            <a:r>
              <a:rPr lang="tr-TR" dirty="0" smtClean="0"/>
              <a:t> </a:t>
            </a:r>
            <a:r>
              <a:rPr lang="tr-TR" dirty="0" err="1" smtClean="0"/>
              <a:t>kinematics</a:t>
            </a:r>
            <a:r>
              <a:rPr lang="tr-TR" dirty="0" smtClean="0"/>
              <a:t> (FK)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backpropogating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loss</a:t>
            </a:r>
            <a:r>
              <a:rPr lang="tr-TR" dirty="0" smtClean="0"/>
              <a:t> (</a:t>
            </a:r>
            <a:r>
              <a:rPr lang="tr-TR" dirty="0" err="1" smtClean="0"/>
              <a:t>inverse</a:t>
            </a:r>
            <a:r>
              <a:rPr lang="tr-TR" dirty="0" smtClean="0"/>
              <a:t> </a:t>
            </a:r>
            <a:r>
              <a:rPr lang="tr-TR" dirty="0" err="1" smtClean="0"/>
              <a:t>kinematics</a:t>
            </a:r>
            <a:r>
              <a:rPr lang="tr-TR" dirty="0" smtClean="0"/>
              <a:t> (IK)) </a:t>
            </a:r>
            <a:r>
              <a:rPr lang="tr-TR" dirty="0" err="1" smtClean="0"/>
              <a:t>to</a:t>
            </a:r>
            <a:r>
              <a:rPr lang="tr-TR" dirty="0" smtClean="0"/>
              <a:t> minimize </a:t>
            </a:r>
            <a:r>
              <a:rPr lang="tr-TR" dirty="0" err="1" smtClean="0"/>
              <a:t>error</a:t>
            </a:r>
            <a:r>
              <a:rPr lang="tr-TR" dirty="0" smtClean="0"/>
              <a:t> </a:t>
            </a:r>
            <a:r>
              <a:rPr lang="tr-TR" dirty="0" err="1" smtClean="0"/>
              <a:t>both</a:t>
            </a:r>
            <a:r>
              <a:rPr lang="tr-TR" dirty="0" smtClean="0"/>
              <a:t> in </a:t>
            </a:r>
            <a:r>
              <a:rPr lang="tr-TR" dirty="0" err="1" smtClean="0"/>
              <a:t>rotation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translation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</a:t>
            </a:r>
            <a:r>
              <a:rPr lang="tr-TR" dirty="0" err="1" smtClean="0"/>
              <a:t>original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reconstructed</a:t>
            </a:r>
            <a:r>
              <a:rPr lang="tr-TR" dirty="0" smtClean="0"/>
              <a:t> </a:t>
            </a:r>
            <a:r>
              <a:rPr lang="tr-TR" dirty="0" err="1" smtClean="0"/>
              <a:t>coordinates</a:t>
            </a:r>
            <a:r>
              <a:rPr lang="tr-TR" dirty="0" smtClean="0"/>
              <a:t>. </a:t>
            </a:r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optimized</a:t>
            </a:r>
            <a:r>
              <a:rPr lang="tr-TR" dirty="0" smtClean="0"/>
              <a:t> </a:t>
            </a:r>
            <a:r>
              <a:rPr lang="tr-TR" dirty="0" err="1" smtClean="0"/>
              <a:t>glue</a:t>
            </a:r>
            <a:r>
              <a:rPr lang="tr-TR" dirty="0" smtClean="0"/>
              <a:t> </a:t>
            </a:r>
            <a:r>
              <a:rPr lang="tr-TR" dirty="0" err="1" smtClean="0"/>
              <a:t>parameters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then</a:t>
            </a:r>
            <a:r>
              <a:rPr lang="tr-TR" dirty="0" smtClean="0"/>
              <a:t> </a:t>
            </a:r>
            <a:r>
              <a:rPr lang="tr-TR" dirty="0" err="1" smtClean="0"/>
              <a:t>again</a:t>
            </a:r>
            <a:r>
              <a:rPr lang="tr-TR" dirty="0" smtClean="0"/>
              <a:t> </a:t>
            </a:r>
            <a:r>
              <a:rPr lang="tr-TR" dirty="0" err="1" smtClean="0"/>
              <a:t>quantized</a:t>
            </a:r>
            <a:r>
              <a:rPr lang="tr-TR" dirty="0" smtClean="0"/>
              <a:t> </a:t>
            </a:r>
            <a:r>
              <a:rPr lang="tr-TR" dirty="0" err="1" smtClean="0"/>
              <a:t>using</a:t>
            </a:r>
            <a:r>
              <a:rPr lang="tr-TR" dirty="0" smtClean="0"/>
              <a:t> </a:t>
            </a:r>
            <a:r>
              <a:rPr lang="tr-TR" dirty="0" err="1" smtClean="0"/>
              <a:t>precomputed</a:t>
            </a:r>
            <a:r>
              <a:rPr lang="tr-TR" dirty="0" smtClean="0"/>
              <a:t> </a:t>
            </a:r>
            <a:r>
              <a:rPr lang="tr-TR" dirty="0" err="1" smtClean="0"/>
              <a:t>glue</a:t>
            </a:r>
            <a:r>
              <a:rPr lang="tr-TR" dirty="0" smtClean="0"/>
              <a:t> </a:t>
            </a:r>
            <a:r>
              <a:rPr lang="tr-TR" dirty="0" err="1" smtClean="0"/>
              <a:t>quantizers</a:t>
            </a:r>
            <a:r>
              <a:rPr lang="tr-TR" dirty="0" smtClean="0"/>
              <a:t>.</a:t>
            </a:r>
            <a:endParaRPr lang="tr-TR" b="1" dirty="0" smtClean="0"/>
          </a:p>
        </p:txBody>
      </p:sp>
      <p:grpSp>
        <p:nvGrpSpPr>
          <p:cNvPr id="6" name="Grup 5"/>
          <p:cNvGrpSpPr>
            <a:grpSpLocks noChangeAspect="1"/>
          </p:cNvGrpSpPr>
          <p:nvPr/>
        </p:nvGrpSpPr>
        <p:grpSpPr>
          <a:xfrm>
            <a:off x="6722645" y="3394921"/>
            <a:ext cx="2731594" cy="2880000"/>
            <a:chOff x="3710198" y="1289504"/>
            <a:chExt cx="3933801" cy="4147522"/>
          </a:xfrm>
        </p:grpSpPr>
        <p:sp>
          <p:nvSpPr>
            <p:cNvPr id="7" name="Oval 6"/>
            <p:cNvSpPr/>
            <p:nvPr/>
          </p:nvSpPr>
          <p:spPr>
            <a:xfrm>
              <a:off x="3710198" y="2545992"/>
              <a:ext cx="3629609" cy="2891034"/>
            </a:xfrm>
            <a:prstGeom prst="ellipse">
              <a:avLst/>
            </a:prstGeom>
            <a:solidFill>
              <a:srgbClr val="5B9BD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406049" y="1289504"/>
              <a:ext cx="2237950" cy="212777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kış Çizelgesi: Veri 8"/>
            <p:cNvSpPr/>
            <p:nvPr/>
          </p:nvSpPr>
          <p:spPr>
            <a:xfrm rot="15825810">
              <a:off x="4342260" y="2315832"/>
              <a:ext cx="2668782" cy="1148695"/>
            </a:xfrm>
            <a:prstGeom prst="flowChartInputOutput">
              <a:avLst/>
            </a:prstGeom>
            <a:solidFill>
              <a:srgbClr val="7030A0">
                <a:alpha val="10196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Metin kutusu 9"/>
                <p:cNvSpPr txBox="1"/>
                <p:nvPr/>
              </p:nvSpPr>
              <p:spPr>
                <a:xfrm>
                  <a:off x="4831842" y="3729298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Metin kutusu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842" y="3729298"/>
                  <a:ext cx="509426" cy="307777"/>
                </a:xfrm>
                <a:prstGeom prst="rect">
                  <a:avLst/>
                </a:prstGeom>
                <a:blipFill>
                  <a:blip r:embed="rId3"/>
                  <a:stretch>
                    <a:fillRect r="-20690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Metin kutusu 10"/>
                <p:cNvSpPr txBox="1"/>
                <p:nvPr/>
              </p:nvSpPr>
              <p:spPr>
                <a:xfrm>
                  <a:off x="4847082" y="4812898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Metin kutusu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082" y="4812898"/>
                  <a:ext cx="509426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3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Metin kutusu 11"/>
                <p:cNvSpPr txBox="1"/>
                <p:nvPr/>
              </p:nvSpPr>
              <p:spPr>
                <a:xfrm>
                  <a:off x="5563172" y="3704628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Metin kutusu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172" y="3704628"/>
                  <a:ext cx="509426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3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Metin kutusu 12"/>
                <p:cNvSpPr txBox="1"/>
                <p:nvPr/>
              </p:nvSpPr>
              <p:spPr>
                <a:xfrm>
                  <a:off x="5652417" y="2042169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Metin kutusu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2417" y="2042169"/>
                  <a:ext cx="509426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22414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Metin kutusu 13"/>
                <p:cNvSpPr txBox="1"/>
                <p:nvPr/>
              </p:nvSpPr>
              <p:spPr>
                <a:xfrm>
                  <a:off x="6151245" y="2876687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Metin kutusu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245" y="2876687"/>
                  <a:ext cx="509426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Metin kutusu 14"/>
                <p:cNvSpPr txBox="1"/>
                <p:nvPr/>
              </p:nvSpPr>
              <p:spPr>
                <a:xfrm>
                  <a:off x="6722646" y="1887383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Metin kutusu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2646" y="1887383"/>
                  <a:ext cx="509426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3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Düz Bağlayıcı 15"/>
            <p:cNvCxnSpPr>
              <a:stCxn id="11" idx="0"/>
              <a:endCxn id="10" idx="2"/>
            </p:cNvCxnSpPr>
            <p:nvPr/>
          </p:nvCxnSpPr>
          <p:spPr>
            <a:xfrm flipH="1" flipV="1">
              <a:off x="5086555" y="4037075"/>
              <a:ext cx="15240" cy="7758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Düz Bağlayıcı 16"/>
            <p:cNvCxnSpPr>
              <a:stCxn id="10" idx="2"/>
            </p:cNvCxnSpPr>
            <p:nvPr/>
          </p:nvCxnSpPr>
          <p:spPr>
            <a:xfrm flipV="1">
              <a:off x="5086555" y="3759376"/>
              <a:ext cx="638988" cy="2776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Düz Bağlayıcı 17"/>
            <p:cNvCxnSpPr/>
            <p:nvPr/>
          </p:nvCxnSpPr>
          <p:spPr>
            <a:xfrm flipV="1">
              <a:off x="5749735" y="3008489"/>
              <a:ext cx="502898" cy="7511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Düz Bağlayıcı 18"/>
            <p:cNvCxnSpPr/>
            <p:nvPr/>
          </p:nvCxnSpPr>
          <p:spPr>
            <a:xfrm flipH="1" flipV="1">
              <a:off x="6177546" y="2254706"/>
              <a:ext cx="75087" cy="74487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Düz Bağlayıcı 19"/>
            <p:cNvCxnSpPr/>
            <p:nvPr/>
          </p:nvCxnSpPr>
          <p:spPr>
            <a:xfrm flipV="1">
              <a:off x="6188144" y="2083429"/>
              <a:ext cx="682048" cy="18644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kış Çizelgesi: Veri 20"/>
            <p:cNvSpPr/>
            <p:nvPr/>
          </p:nvSpPr>
          <p:spPr>
            <a:xfrm rot="9702732">
              <a:off x="6072714" y="1867544"/>
              <a:ext cx="1366138" cy="1243120"/>
            </a:xfrm>
            <a:prstGeom prst="flowChartInputOutput">
              <a:avLst/>
            </a:prstGeom>
            <a:solidFill>
              <a:srgbClr val="FF0000">
                <a:alpha val="10196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Serbest Form 21"/>
            <p:cNvSpPr/>
            <p:nvPr/>
          </p:nvSpPr>
          <p:spPr>
            <a:xfrm>
              <a:off x="6063615" y="1924050"/>
              <a:ext cx="224790" cy="108585"/>
            </a:xfrm>
            <a:custGeom>
              <a:avLst/>
              <a:gdLst>
                <a:gd name="connsiteX0" fmla="*/ 224790 w 224790"/>
                <a:gd name="connsiteY0" fmla="*/ 53340 h 108585"/>
                <a:gd name="connsiteX1" fmla="*/ 224790 w 224790"/>
                <a:gd name="connsiteY1" fmla="*/ 53340 h 108585"/>
                <a:gd name="connsiteX2" fmla="*/ 211455 w 224790"/>
                <a:gd name="connsiteY2" fmla="*/ 26670 h 108585"/>
                <a:gd name="connsiteX3" fmla="*/ 207645 w 224790"/>
                <a:gd name="connsiteY3" fmla="*/ 20955 h 108585"/>
                <a:gd name="connsiteX4" fmla="*/ 194310 w 224790"/>
                <a:gd name="connsiteY4" fmla="*/ 17145 h 108585"/>
                <a:gd name="connsiteX5" fmla="*/ 182880 w 224790"/>
                <a:gd name="connsiteY5" fmla="*/ 11430 h 108585"/>
                <a:gd name="connsiteX6" fmla="*/ 177165 w 224790"/>
                <a:gd name="connsiteY6" fmla="*/ 7620 h 108585"/>
                <a:gd name="connsiteX7" fmla="*/ 156210 w 224790"/>
                <a:gd name="connsiteY7" fmla="*/ 1905 h 108585"/>
                <a:gd name="connsiteX8" fmla="*/ 129540 w 224790"/>
                <a:gd name="connsiteY8" fmla="*/ 0 h 108585"/>
                <a:gd name="connsiteX9" fmla="*/ 68580 w 224790"/>
                <a:gd name="connsiteY9" fmla="*/ 5715 h 108585"/>
                <a:gd name="connsiteX10" fmla="*/ 62865 w 224790"/>
                <a:gd name="connsiteY10" fmla="*/ 7620 h 108585"/>
                <a:gd name="connsiteX11" fmla="*/ 40005 w 224790"/>
                <a:gd name="connsiteY11" fmla="*/ 22860 h 108585"/>
                <a:gd name="connsiteX12" fmla="*/ 34290 w 224790"/>
                <a:gd name="connsiteY12" fmla="*/ 26670 h 108585"/>
                <a:gd name="connsiteX13" fmla="*/ 28575 w 224790"/>
                <a:gd name="connsiteY13" fmla="*/ 30480 h 108585"/>
                <a:gd name="connsiteX14" fmla="*/ 13335 w 224790"/>
                <a:gd name="connsiteY14" fmla="*/ 43815 h 108585"/>
                <a:gd name="connsiteX15" fmla="*/ 7620 w 224790"/>
                <a:gd name="connsiteY15" fmla="*/ 47625 h 108585"/>
                <a:gd name="connsiteX16" fmla="*/ 3810 w 224790"/>
                <a:gd name="connsiteY16" fmla="*/ 53340 h 108585"/>
                <a:gd name="connsiteX17" fmla="*/ 0 w 224790"/>
                <a:gd name="connsiteY17" fmla="*/ 64770 h 108585"/>
                <a:gd name="connsiteX18" fmla="*/ 102870 w 224790"/>
                <a:gd name="connsiteY18" fmla="*/ 108585 h 108585"/>
                <a:gd name="connsiteX19" fmla="*/ 224790 w 224790"/>
                <a:gd name="connsiteY19" fmla="*/ 53340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4790" h="108585">
                  <a:moveTo>
                    <a:pt x="224790" y="53340"/>
                  </a:moveTo>
                  <a:lnTo>
                    <a:pt x="224790" y="53340"/>
                  </a:lnTo>
                  <a:cubicBezTo>
                    <a:pt x="216446" y="28308"/>
                    <a:pt x="223853" y="34935"/>
                    <a:pt x="211455" y="26670"/>
                  </a:cubicBezTo>
                  <a:cubicBezTo>
                    <a:pt x="210185" y="24765"/>
                    <a:pt x="209433" y="22385"/>
                    <a:pt x="207645" y="20955"/>
                  </a:cubicBezTo>
                  <a:cubicBezTo>
                    <a:pt x="206403" y="19961"/>
                    <a:pt x="194808" y="17269"/>
                    <a:pt x="194310" y="17145"/>
                  </a:cubicBezTo>
                  <a:cubicBezTo>
                    <a:pt x="177932" y="6226"/>
                    <a:pt x="198654" y="19317"/>
                    <a:pt x="182880" y="11430"/>
                  </a:cubicBezTo>
                  <a:cubicBezTo>
                    <a:pt x="180832" y="10406"/>
                    <a:pt x="179257" y="8550"/>
                    <a:pt x="177165" y="7620"/>
                  </a:cubicBezTo>
                  <a:cubicBezTo>
                    <a:pt x="172078" y="5359"/>
                    <a:pt x="162083" y="2523"/>
                    <a:pt x="156210" y="1905"/>
                  </a:cubicBezTo>
                  <a:cubicBezTo>
                    <a:pt x="147346" y="972"/>
                    <a:pt x="138430" y="635"/>
                    <a:pt x="129540" y="0"/>
                  </a:cubicBezTo>
                  <a:cubicBezTo>
                    <a:pt x="75997" y="2059"/>
                    <a:pt x="95684" y="-3320"/>
                    <a:pt x="68580" y="5715"/>
                  </a:cubicBezTo>
                  <a:cubicBezTo>
                    <a:pt x="66675" y="6350"/>
                    <a:pt x="64536" y="6506"/>
                    <a:pt x="62865" y="7620"/>
                  </a:cubicBezTo>
                  <a:lnTo>
                    <a:pt x="40005" y="22860"/>
                  </a:lnTo>
                  <a:lnTo>
                    <a:pt x="34290" y="26670"/>
                  </a:lnTo>
                  <a:lnTo>
                    <a:pt x="28575" y="30480"/>
                  </a:lnTo>
                  <a:cubicBezTo>
                    <a:pt x="22225" y="40005"/>
                    <a:pt x="26670" y="34925"/>
                    <a:pt x="13335" y="43815"/>
                  </a:cubicBezTo>
                  <a:lnTo>
                    <a:pt x="7620" y="47625"/>
                  </a:lnTo>
                  <a:cubicBezTo>
                    <a:pt x="6350" y="49530"/>
                    <a:pt x="4740" y="51248"/>
                    <a:pt x="3810" y="53340"/>
                  </a:cubicBezTo>
                  <a:cubicBezTo>
                    <a:pt x="2179" y="57010"/>
                    <a:pt x="0" y="64770"/>
                    <a:pt x="0" y="64770"/>
                  </a:cubicBezTo>
                  <a:lnTo>
                    <a:pt x="102870" y="108585"/>
                  </a:lnTo>
                  <a:lnTo>
                    <a:pt x="224790" y="53340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Metin kutusu 22"/>
                <p:cNvSpPr txBox="1"/>
                <p:nvPr/>
              </p:nvSpPr>
              <p:spPr>
                <a:xfrm>
                  <a:off x="5984824" y="1687410"/>
                  <a:ext cx="2421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tr-TR" b="0" dirty="0" smtClean="0">
                    <a:solidFill>
                      <a:srgbClr val="FFC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Metin kutusu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4824" y="1687410"/>
                  <a:ext cx="242118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51852" r="-40741" b="-8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Akış Çizelgesi: Veri 23"/>
            <p:cNvSpPr/>
            <p:nvPr/>
          </p:nvSpPr>
          <p:spPr>
            <a:xfrm rot="12130367">
              <a:off x="4897872" y="2424138"/>
              <a:ext cx="1366138" cy="1243120"/>
            </a:xfrm>
            <a:prstGeom prst="flowChartInputOutput">
              <a:avLst/>
            </a:prstGeom>
            <a:solidFill>
              <a:srgbClr val="FF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kış Çizelgesi: Veri 24"/>
            <p:cNvSpPr/>
            <p:nvPr/>
          </p:nvSpPr>
          <p:spPr>
            <a:xfrm rot="18293463">
              <a:off x="4701239" y="1832519"/>
              <a:ext cx="2114456" cy="1378594"/>
            </a:xfrm>
            <a:prstGeom prst="flowChartInputOutput">
              <a:avLst/>
            </a:prstGeom>
            <a:solidFill>
              <a:srgbClr val="7030A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Serbest Form 25"/>
            <p:cNvSpPr/>
            <p:nvPr/>
          </p:nvSpPr>
          <p:spPr>
            <a:xfrm>
              <a:off x="5558790" y="3625215"/>
              <a:ext cx="163830" cy="154305"/>
            </a:xfrm>
            <a:custGeom>
              <a:avLst/>
              <a:gdLst>
                <a:gd name="connsiteX0" fmla="*/ 40005 w 163830"/>
                <a:gd name="connsiteY0" fmla="*/ 0 h 154305"/>
                <a:gd name="connsiteX1" fmla="*/ 40005 w 163830"/>
                <a:gd name="connsiteY1" fmla="*/ 0 h 154305"/>
                <a:gd name="connsiteX2" fmla="*/ 22860 w 163830"/>
                <a:gd name="connsiteY2" fmla="*/ 1905 h 154305"/>
                <a:gd name="connsiteX3" fmla="*/ 20955 w 163830"/>
                <a:gd name="connsiteY3" fmla="*/ 7620 h 154305"/>
                <a:gd name="connsiteX4" fmla="*/ 17145 w 163830"/>
                <a:gd name="connsiteY4" fmla="*/ 13335 h 154305"/>
                <a:gd name="connsiteX5" fmla="*/ 13335 w 163830"/>
                <a:gd name="connsiteY5" fmla="*/ 24765 h 154305"/>
                <a:gd name="connsiteX6" fmla="*/ 9525 w 163830"/>
                <a:gd name="connsiteY6" fmla="*/ 30480 h 154305"/>
                <a:gd name="connsiteX7" fmla="*/ 5715 w 163830"/>
                <a:gd name="connsiteY7" fmla="*/ 41910 h 154305"/>
                <a:gd name="connsiteX8" fmla="*/ 1905 w 163830"/>
                <a:gd name="connsiteY8" fmla="*/ 55245 h 154305"/>
                <a:gd name="connsiteX9" fmla="*/ 0 w 163830"/>
                <a:gd name="connsiteY9" fmla="*/ 70485 h 154305"/>
                <a:gd name="connsiteX10" fmla="*/ 3810 w 163830"/>
                <a:gd name="connsiteY10" fmla="*/ 97155 h 154305"/>
                <a:gd name="connsiteX11" fmla="*/ 163830 w 163830"/>
                <a:gd name="connsiteY11" fmla="*/ 154305 h 154305"/>
                <a:gd name="connsiteX12" fmla="*/ 40005 w 163830"/>
                <a:gd name="connsiteY12" fmla="*/ 0 h 15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830" h="154305">
                  <a:moveTo>
                    <a:pt x="40005" y="0"/>
                  </a:moveTo>
                  <a:lnTo>
                    <a:pt x="40005" y="0"/>
                  </a:lnTo>
                  <a:cubicBezTo>
                    <a:pt x="34290" y="635"/>
                    <a:pt x="28199" y="-231"/>
                    <a:pt x="22860" y="1905"/>
                  </a:cubicBezTo>
                  <a:cubicBezTo>
                    <a:pt x="20996" y="2651"/>
                    <a:pt x="21853" y="5824"/>
                    <a:pt x="20955" y="7620"/>
                  </a:cubicBezTo>
                  <a:cubicBezTo>
                    <a:pt x="19931" y="9668"/>
                    <a:pt x="18075" y="11243"/>
                    <a:pt x="17145" y="13335"/>
                  </a:cubicBezTo>
                  <a:cubicBezTo>
                    <a:pt x="15514" y="17005"/>
                    <a:pt x="15563" y="21423"/>
                    <a:pt x="13335" y="24765"/>
                  </a:cubicBezTo>
                  <a:cubicBezTo>
                    <a:pt x="12065" y="26670"/>
                    <a:pt x="10455" y="28388"/>
                    <a:pt x="9525" y="30480"/>
                  </a:cubicBezTo>
                  <a:cubicBezTo>
                    <a:pt x="7894" y="34150"/>
                    <a:pt x="6985" y="38100"/>
                    <a:pt x="5715" y="41910"/>
                  </a:cubicBezTo>
                  <a:cubicBezTo>
                    <a:pt x="4205" y="46440"/>
                    <a:pt x="2702" y="50461"/>
                    <a:pt x="1905" y="55245"/>
                  </a:cubicBezTo>
                  <a:cubicBezTo>
                    <a:pt x="1063" y="60295"/>
                    <a:pt x="635" y="65405"/>
                    <a:pt x="0" y="70485"/>
                  </a:cubicBezTo>
                  <a:cubicBezTo>
                    <a:pt x="2023" y="94760"/>
                    <a:pt x="-1515" y="86506"/>
                    <a:pt x="3810" y="97155"/>
                  </a:cubicBezTo>
                  <a:lnTo>
                    <a:pt x="163830" y="154305"/>
                  </a:lnTo>
                  <a:lnTo>
                    <a:pt x="40005" y="0"/>
                  </a:ln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Metin kutusu 26"/>
                <p:cNvSpPr txBox="1"/>
                <p:nvPr/>
              </p:nvSpPr>
              <p:spPr>
                <a:xfrm>
                  <a:off x="5281260" y="3421171"/>
                  <a:ext cx="24853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tr-TR" b="0" dirty="0" smtClean="0">
                    <a:solidFill>
                      <a:srgbClr val="FFC00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Metin kutusu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1260" y="3421171"/>
                  <a:ext cx="248530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39286" b="-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Serbest Form 27"/>
            <p:cNvSpPr/>
            <p:nvPr/>
          </p:nvSpPr>
          <p:spPr>
            <a:xfrm>
              <a:off x="5959122" y="2700867"/>
              <a:ext cx="293511" cy="575733"/>
            </a:xfrm>
            <a:custGeom>
              <a:avLst/>
              <a:gdLst>
                <a:gd name="connsiteX0" fmla="*/ 268111 w 293511"/>
                <a:gd name="connsiteY0" fmla="*/ 0 h 575733"/>
                <a:gd name="connsiteX1" fmla="*/ 268111 w 293511"/>
                <a:gd name="connsiteY1" fmla="*/ 0 h 575733"/>
                <a:gd name="connsiteX2" fmla="*/ 174978 w 293511"/>
                <a:gd name="connsiteY2" fmla="*/ 2822 h 575733"/>
                <a:gd name="connsiteX3" fmla="*/ 146756 w 293511"/>
                <a:gd name="connsiteY3" fmla="*/ 8466 h 575733"/>
                <a:gd name="connsiteX4" fmla="*/ 129822 w 293511"/>
                <a:gd name="connsiteY4" fmla="*/ 14111 h 575733"/>
                <a:gd name="connsiteX5" fmla="*/ 121356 w 293511"/>
                <a:gd name="connsiteY5" fmla="*/ 19755 h 575733"/>
                <a:gd name="connsiteX6" fmla="*/ 110067 w 293511"/>
                <a:gd name="connsiteY6" fmla="*/ 22577 h 575733"/>
                <a:gd name="connsiteX7" fmla="*/ 104422 w 293511"/>
                <a:gd name="connsiteY7" fmla="*/ 28222 h 575733"/>
                <a:gd name="connsiteX8" fmla="*/ 95956 w 293511"/>
                <a:gd name="connsiteY8" fmla="*/ 31044 h 575733"/>
                <a:gd name="connsiteX9" fmla="*/ 81845 w 293511"/>
                <a:gd name="connsiteY9" fmla="*/ 39511 h 575733"/>
                <a:gd name="connsiteX10" fmla="*/ 70556 w 293511"/>
                <a:gd name="connsiteY10" fmla="*/ 50800 h 575733"/>
                <a:gd name="connsiteX11" fmla="*/ 59267 w 293511"/>
                <a:gd name="connsiteY11" fmla="*/ 62089 h 575733"/>
                <a:gd name="connsiteX12" fmla="*/ 53622 w 293511"/>
                <a:gd name="connsiteY12" fmla="*/ 67733 h 575733"/>
                <a:gd name="connsiteX13" fmla="*/ 50800 w 293511"/>
                <a:gd name="connsiteY13" fmla="*/ 76200 h 575733"/>
                <a:gd name="connsiteX14" fmla="*/ 39511 w 293511"/>
                <a:gd name="connsiteY14" fmla="*/ 90311 h 575733"/>
                <a:gd name="connsiteX15" fmla="*/ 31045 w 293511"/>
                <a:gd name="connsiteY15" fmla="*/ 115711 h 575733"/>
                <a:gd name="connsiteX16" fmla="*/ 25400 w 293511"/>
                <a:gd name="connsiteY16" fmla="*/ 132644 h 575733"/>
                <a:gd name="connsiteX17" fmla="*/ 22578 w 293511"/>
                <a:gd name="connsiteY17" fmla="*/ 143933 h 575733"/>
                <a:gd name="connsiteX18" fmla="*/ 16934 w 293511"/>
                <a:gd name="connsiteY18" fmla="*/ 163689 h 575733"/>
                <a:gd name="connsiteX19" fmla="*/ 14111 w 293511"/>
                <a:gd name="connsiteY19" fmla="*/ 186266 h 575733"/>
                <a:gd name="connsiteX20" fmla="*/ 5645 w 293511"/>
                <a:gd name="connsiteY20" fmla="*/ 214489 h 575733"/>
                <a:gd name="connsiteX21" fmla="*/ 0 w 293511"/>
                <a:gd name="connsiteY21" fmla="*/ 242711 h 575733"/>
                <a:gd name="connsiteX22" fmla="*/ 2822 w 293511"/>
                <a:gd name="connsiteY22" fmla="*/ 383822 h 575733"/>
                <a:gd name="connsiteX23" fmla="*/ 8467 w 293511"/>
                <a:gd name="connsiteY23" fmla="*/ 400755 h 575733"/>
                <a:gd name="connsiteX24" fmla="*/ 11289 w 293511"/>
                <a:gd name="connsiteY24" fmla="*/ 409222 h 575733"/>
                <a:gd name="connsiteX25" fmla="*/ 16934 w 293511"/>
                <a:gd name="connsiteY25" fmla="*/ 417689 h 575733"/>
                <a:gd name="connsiteX26" fmla="*/ 25400 w 293511"/>
                <a:gd name="connsiteY26" fmla="*/ 443089 h 575733"/>
                <a:gd name="connsiteX27" fmla="*/ 28222 w 293511"/>
                <a:gd name="connsiteY27" fmla="*/ 451555 h 575733"/>
                <a:gd name="connsiteX28" fmla="*/ 33867 w 293511"/>
                <a:gd name="connsiteY28" fmla="*/ 471311 h 575733"/>
                <a:gd name="connsiteX29" fmla="*/ 39511 w 293511"/>
                <a:gd name="connsiteY29" fmla="*/ 482600 h 575733"/>
                <a:gd name="connsiteX30" fmla="*/ 45156 w 293511"/>
                <a:gd name="connsiteY30" fmla="*/ 499533 h 575733"/>
                <a:gd name="connsiteX31" fmla="*/ 47978 w 293511"/>
                <a:gd name="connsiteY31" fmla="*/ 508000 h 575733"/>
                <a:gd name="connsiteX32" fmla="*/ 53622 w 293511"/>
                <a:gd name="connsiteY32" fmla="*/ 516466 h 575733"/>
                <a:gd name="connsiteX33" fmla="*/ 59267 w 293511"/>
                <a:gd name="connsiteY33" fmla="*/ 533400 h 575733"/>
                <a:gd name="connsiteX34" fmla="*/ 81845 w 293511"/>
                <a:gd name="connsiteY34" fmla="*/ 555977 h 575733"/>
                <a:gd name="connsiteX35" fmla="*/ 93134 w 293511"/>
                <a:gd name="connsiteY35" fmla="*/ 567266 h 575733"/>
                <a:gd name="connsiteX36" fmla="*/ 101600 w 293511"/>
                <a:gd name="connsiteY36" fmla="*/ 570089 h 575733"/>
                <a:gd name="connsiteX37" fmla="*/ 115711 w 293511"/>
                <a:gd name="connsiteY37" fmla="*/ 575733 h 575733"/>
                <a:gd name="connsiteX38" fmla="*/ 293511 w 293511"/>
                <a:gd name="connsiteY38" fmla="*/ 307622 h 575733"/>
                <a:gd name="connsiteX39" fmla="*/ 268111 w 293511"/>
                <a:gd name="connsiteY39" fmla="*/ 0 h 57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93511" h="575733">
                  <a:moveTo>
                    <a:pt x="268111" y="0"/>
                  </a:moveTo>
                  <a:lnTo>
                    <a:pt x="268111" y="0"/>
                  </a:lnTo>
                  <a:cubicBezTo>
                    <a:pt x="237067" y="941"/>
                    <a:pt x="205996" y="1231"/>
                    <a:pt x="174978" y="2822"/>
                  </a:cubicBezTo>
                  <a:cubicBezTo>
                    <a:pt x="168845" y="3136"/>
                    <a:pt x="153682" y="6388"/>
                    <a:pt x="146756" y="8466"/>
                  </a:cubicBezTo>
                  <a:cubicBezTo>
                    <a:pt x="141057" y="10176"/>
                    <a:pt x="129822" y="14111"/>
                    <a:pt x="129822" y="14111"/>
                  </a:cubicBezTo>
                  <a:cubicBezTo>
                    <a:pt x="127000" y="15992"/>
                    <a:pt x="124473" y="18419"/>
                    <a:pt x="121356" y="19755"/>
                  </a:cubicBezTo>
                  <a:cubicBezTo>
                    <a:pt x="117791" y="21283"/>
                    <a:pt x="113536" y="20842"/>
                    <a:pt x="110067" y="22577"/>
                  </a:cubicBezTo>
                  <a:cubicBezTo>
                    <a:pt x="107687" y="23767"/>
                    <a:pt x="106704" y="26853"/>
                    <a:pt x="104422" y="28222"/>
                  </a:cubicBezTo>
                  <a:cubicBezTo>
                    <a:pt x="101871" y="29752"/>
                    <a:pt x="98778" y="30103"/>
                    <a:pt x="95956" y="31044"/>
                  </a:cubicBezTo>
                  <a:cubicBezTo>
                    <a:pt x="75097" y="51903"/>
                    <a:pt x="107491" y="21192"/>
                    <a:pt x="81845" y="39511"/>
                  </a:cubicBezTo>
                  <a:cubicBezTo>
                    <a:pt x="77515" y="42604"/>
                    <a:pt x="74319" y="47037"/>
                    <a:pt x="70556" y="50800"/>
                  </a:cubicBezTo>
                  <a:lnTo>
                    <a:pt x="59267" y="62089"/>
                  </a:lnTo>
                  <a:lnTo>
                    <a:pt x="53622" y="67733"/>
                  </a:lnTo>
                  <a:cubicBezTo>
                    <a:pt x="52681" y="70555"/>
                    <a:pt x="52130" y="73539"/>
                    <a:pt x="50800" y="76200"/>
                  </a:cubicBezTo>
                  <a:cubicBezTo>
                    <a:pt x="47240" y="83320"/>
                    <a:pt x="44761" y="85061"/>
                    <a:pt x="39511" y="90311"/>
                  </a:cubicBezTo>
                  <a:lnTo>
                    <a:pt x="31045" y="115711"/>
                  </a:lnTo>
                  <a:lnTo>
                    <a:pt x="25400" y="132644"/>
                  </a:lnTo>
                  <a:cubicBezTo>
                    <a:pt x="24459" y="136407"/>
                    <a:pt x="23643" y="140203"/>
                    <a:pt x="22578" y="143933"/>
                  </a:cubicBezTo>
                  <a:cubicBezTo>
                    <a:pt x="19894" y="153330"/>
                    <a:pt x="18699" y="153099"/>
                    <a:pt x="16934" y="163689"/>
                  </a:cubicBezTo>
                  <a:cubicBezTo>
                    <a:pt x="15687" y="171170"/>
                    <a:pt x="15700" y="178850"/>
                    <a:pt x="14111" y="186266"/>
                  </a:cubicBezTo>
                  <a:cubicBezTo>
                    <a:pt x="5272" y="227515"/>
                    <a:pt x="11193" y="183976"/>
                    <a:pt x="5645" y="214489"/>
                  </a:cubicBezTo>
                  <a:cubicBezTo>
                    <a:pt x="456" y="243025"/>
                    <a:pt x="5795" y="225323"/>
                    <a:pt x="0" y="242711"/>
                  </a:cubicBezTo>
                  <a:cubicBezTo>
                    <a:pt x="941" y="289748"/>
                    <a:pt x="305" y="336843"/>
                    <a:pt x="2822" y="383822"/>
                  </a:cubicBezTo>
                  <a:cubicBezTo>
                    <a:pt x="3140" y="389763"/>
                    <a:pt x="6585" y="395111"/>
                    <a:pt x="8467" y="400755"/>
                  </a:cubicBezTo>
                  <a:cubicBezTo>
                    <a:pt x="9408" y="403577"/>
                    <a:pt x="9639" y="406747"/>
                    <a:pt x="11289" y="409222"/>
                  </a:cubicBezTo>
                  <a:lnTo>
                    <a:pt x="16934" y="417689"/>
                  </a:lnTo>
                  <a:lnTo>
                    <a:pt x="25400" y="443089"/>
                  </a:lnTo>
                  <a:cubicBezTo>
                    <a:pt x="26341" y="445911"/>
                    <a:pt x="27500" y="448669"/>
                    <a:pt x="28222" y="451555"/>
                  </a:cubicBezTo>
                  <a:cubicBezTo>
                    <a:pt x="29653" y="457279"/>
                    <a:pt x="31439" y="465646"/>
                    <a:pt x="33867" y="471311"/>
                  </a:cubicBezTo>
                  <a:cubicBezTo>
                    <a:pt x="35524" y="475178"/>
                    <a:pt x="37949" y="478694"/>
                    <a:pt x="39511" y="482600"/>
                  </a:cubicBezTo>
                  <a:cubicBezTo>
                    <a:pt x="41721" y="488124"/>
                    <a:pt x="43274" y="493889"/>
                    <a:pt x="45156" y="499533"/>
                  </a:cubicBezTo>
                  <a:cubicBezTo>
                    <a:pt x="46097" y="502355"/>
                    <a:pt x="46328" y="505525"/>
                    <a:pt x="47978" y="508000"/>
                  </a:cubicBezTo>
                  <a:cubicBezTo>
                    <a:pt x="49859" y="510822"/>
                    <a:pt x="52245" y="513367"/>
                    <a:pt x="53622" y="516466"/>
                  </a:cubicBezTo>
                  <a:cubicBezTo>
                    <a:pt x="56039" y="521903"/>
                    <a:pt x="55060" y="529193"/>
                    <a:pt x="59267" y="533400"/>
                  </a:cubicBezTo>
                  <a:lnTo>
                    <a:pt x="81845" y="555977"/>
                  </a:lnTo>
                  <a:lnTo>
                    <a:pt x="93134" y="567266"/>
                  </a:lnTo>
                  <a:cubicBezTo>
                    <a:pt x="95956" y="568207"/>
                    <a:pt x="98740" y="569272"/>
                    <a:pt x="101600" y="570089"/>
                  </a:cubicBezTo>
                  <a:cubicBezTo>
                    <a:pt x="114810" y="573864"/>
                    <a:pt x="109930" y="569952"/>
                    <a:pt x="115711" y="575733"/>
                  </a:cubicBezTo>
                  <a:lnTo>
                    <a:pt x="293511" y="307622"/>
                  </a:lnTo>
                  <a:lnTo>
                    <a:pt x="268111" y="0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Metin kutusu 28"/>
                <p:cNvSpPr txBox="1"/>
                <p:nvPr/>
              </p:nvSpPr>
              <p:spPr>
                <a:xfrm>
                  <a:off x="5416058" y="2597495"/>
                  <a:ext cx="689483" cy="3129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tr-TR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</m:sub>
                          <m:sup>
                            <m:r>
                              <a:rPr lang="tr-TR" sz="1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𝐶𝑁𝐶𝐴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Metin kutusu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058" y="2597495"/>
                  <a:ext cx="689483" cy="312971"/>
                </a:xfrm>
                <a:prstGeom prst="rect">
                  <a:avLst/>
                </a:prstGeom>
                <a:blipFill>
                  <a:blip r:embed="rId11"/>
                  <a:stretch>
                    <a:fillRect r="-22785" b="-36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Oval 30"/>
          <p:cNvSpPr/>
          <p:nvPr/>
        </p:nvSpPr>
        <p:spPr>
          <a:xfrm>
            <a:off x="2470646" y="4304922"/>
            <a:ext cx="2520366" cy="2007507"/>
          </a:xfrm>
          <a:prstGeom prst="ellipse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374693" y="3497899"/>
            <a:ext cx="1554011" cy="14775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Metin kutusu 32"/>
              <p:cNvSpPr txBox="1"/>
              <p:nvPr/>
            </p:nvSpPr>
            <p:spPr>
              <a:xfrm>
                <a:off x="3249505" y="5126599"/>
                <a:ext cx="353741" cy="213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Metin kutusu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505" y="5126599"/>
                <a:ext cx="353741" cy="213717"/>
              </a:xfrm>
              <a:prstGeom prst="rect">
                <a:avLst/>
              </a:prstGeom>
              <a:blipFill>
                <a:blip r:embed="rId12"/>
                <a:stretch>
                  <a:fillRect r="-2069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Metin kutusu 33"/>
              <p:cNvSpPr txBox="1"/>
              <p:nvPr/>
            </p:nvSpPr>
            <p:spPr>
              <a:xfrm>
                <a:off x="3260087" y="5879040"/>
                <a:ext cx="353741" cy="213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Metin kutusu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087" y="5879040"/>
                <a:ext cx="353741" cy="213717"/>
              </a:xfrm>
              <a:prstGeom prst="rect">
                <a:avLst/>
              </a:prstGeom>
              <a:blipFill>
                <a:blip r:embed="rId4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Metin kutusu 34"/>
              <p:cNvSpPr txBox="1"/>
              <p:nvPr/>
            </p:nvSpPr>
            <p:spPr>
              <a:xfrm>
                <a:off x="3757334" y="5109468"/>
                <a:ext cx="353741" cy="213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5" name="Metin kutusu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334" y="5109468"/>
                <a:ext cx="353741" cy="213717"/>
              </a:xfrm>
              <a:prstGeom prst="rect">
                <a:avLst/>
              </a:prstGeom>
              <a:blipFill>
                <a:blip r:embed="rId5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Metin kutusu 36"/>
              <p:cNvSpPr txBox="1"/>
              <p:nvPr/>
            </p:nvSpPr>
            <p:spPr>
              <a:xfrm>
                <a:off x="4165686" y="4534554"/>
                <a:ext cx="353741" cy="213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Metin kutusu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86" y="4534554"/>
                <a:ext cx="353741" cy="213717"/>
              </a:xfrm>
              <a:prstGeom prst="rect">
                <a:avLst/>
              </a:prstGeom>
              <a:blipFill>
                <a:blip r:embed="rId7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Düz Bağlayıcı 38"/>
          <p:cNvCxnSpPr>
            <a:stCxn id="34" idx="0"/>
            <a:endCxn id="33" idx="2"/>
          </p:cNvCxnSpPr>
          <p:nvPr/>
        </p:nvCxnSpPr>
        <p:spPr>
          <a:xfrm flipH="1" flipV="1">
            <a:off x="3426375" y="5340316"/>
            <a:ext cx="10583" cy="5387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Düz Bağlayıcı 39"/>
          <p:cNvCxnSpPr>
            <a:stCxn id="33" idx="2"/>
          </p:cNvCxnSpPr>
          <p:nvPr/>
        </p:nvCxnSpPr>
        <p:spPr>
          <a:xfrm flipV="1">
            <a:off x="3426375" y="5147485"/>
            <a:ext cx="443707" cy="1928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Düz Bağlayıcı 40"/>
          <p:cNvCxnSpPr/>
          <p:nvPr/>
        </p:nvCxnSpPr>
        <p:spPr>
          <a:xfrm flipV="1">
            <a:off x="3886881" y="4626076"/>
            <a:ext cx="349208" cy="5216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up 43"/>
          <p:cNvGrpSpPr/>
          <p:nvPr/>
        </p:nvGrpSpPr>
        <p:grpSpPr>
          <a:xfrm rot="19006908">
            <a:off x="3523715" y="3875380"/>
            <a:ext cx="1096898" cy="772300"/>
            <a:chOff x="3402569" y="3847591"/>
            <a:chExt cx="1096898" cy="7723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Metin kutusu 35"/>
                <p:cNvSpPr txBox="1"/>
                <p:nvPr/>
              </p:nvSpPr>
              <p:spPr>
                <a:xfrm>
                  <a:off x="3402569" y="3955072"/>
                  <a:ext cx="353741" cy="213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Metin kutusu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3955072"/>
                  <a:ext cx="353741" cy="213717"/>
                </a:xfrm>
                <a:prstGeom prst="rect">
                  <a:avLst/>
                </a:prstGeom>
                <a:blipFill>
                  <a:blip r:embed="rId13"/>
                  <a:stretch>
                    <a:fillRect r="-25373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Metin kutusu 37"/>
                <p:cNvSpPr txBox="1"/>
                <p:nvPr/>
              </p:nvSpPr>
              <p:spPr>
                <a:xfrm>
                  <a:off x="4145726" y="3847591"/>
                  <a:ext cx="353741" cy="213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Metin kutusu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726" y="3847591"/>
                  <a:ext cx="353741" cy="213717"/>
                </a:xfrm>
                <a:prstGeom prst="rect">
                  <a:avLst/>
                </a:prstGeom>
                <a:blipFill>
                  <a:blip r:embed="rId14"/>
                  <a:stretch>
                    <a:fillRect r="-1471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Düz Bağlayıcı 41"/>
            <p:cNvCxnSpPr/>
            <p:nvPr/>
          </p:nvCxnSpPr>
          <p:spPr>
            <a:xfrm flipH="1" flipV="1">
              <a:off x="3767214" y="4102656"/>
              <a:ext cx="52140" cy="51723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Düz Bağlayıcı 42"/>
            <p:cNvCxnSpPr/>
            <p:nvPr/>
          </p:nvCxnSpPr>
          <p:spPr>
            <a:xfrm flipV="1">
              <a:off x="3774573" y="3983723"/>
              <a:ext cx="473608" cy="12946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Sağ Ok 44"/>
          <p:cNvSpPr/>
          <p:nvPr/>
        </p:nvSpPr>
        <p:spPr>
          <a:xfrm>
            <a:off x="5411180" y="4945936"/>
            <a:ext cx="1024932" cy="520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layt Numarası Yer Tutucusu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5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The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Algorithm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Explaining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Key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Steps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1051608" y="1676147"/>
            <a:ext cx="10509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4.   </a:t>
            </a:r>
            <a:r>
              <a:rPr lang="tr-TR" b="1" dirty="0" err="1" smtClean="0"/>
              <a:t>Building</a:t>
            </a:r>
            <a:r>
              <a:rPr lang="tr-TR" b="1" dirty="0" smtClean="0"/>
              <a:t> </a:t>
            </a:r>
            <a:r>
              <a:rPr lang="tr-TR" b="1" dirty="0" err="1" smtClean="0"/>
              <a:t>Geo-Pairs</a:t>
            </a:r>
            <a:r>
              <a:rPr lang="tr-TR" b="1" dirty="0" smtClean="0"/>
              <a:t> </a:t>
            </a:r>
            <a:r>
              <a:rPr lang="tr-TR" b="1" dirty="0" err="1" smtClean="0"/>
              <a:t>Priority</a:t>
            </a:r>
            <a:r>
              <a:rPr lang="tr-TR" b="1" dirty="0" smtClean="0"/>
              <a:t> </a:t>
            </a:r>
            <a:r>
              <a:rPr lang="tr-TR" b="1" dirty="0" err="1" smtClean="0"/>
              <a:t>Map</a:t>
            </a:r>
            <a:r>
              <a:rPr lang="tr-TR" b="1" dirty="0" smtClean="0"/>
              <a:t>: </a:t>
            </a:r>
            <a:r>
              <a:rPr lang="en-US" b="1" dirty="0" smtClean="0"/>
              <a:t> </a:t>
            </a:r>
            <a:r>
              <a:rPr lang="en-US" dirty="0"/>
              <a:t>scans the entire corpus to identify all adjacent motif pairs, quantizes their geometric boundaries into a canonical key, and creates a priority-ordered map of these Geo-Pair occurrences based on frequency, which dictates the order of motif </a:t>
            </a:r>
            <a:r>
              <a:rPr lang="en-US" dirty="0" smtClean="0"/>
              <a:t>merging</a:t>
            </a:r>
            <a:endParaRPr lang="tr-TR" dirty="0" smtClean="0"/>
          </a:p>
        </p:txBody>
      </p:sp>
      <p:grpSp>
        <p:nvGrpSpPr>
          <p:cNvPr id="11" name="Grup 10"/>
          <p:cNvGrpSpPr>
            <a:grpSpLocks noChangeAspect="1"/>
          </p:cNvGrpSpPr>
          <p:nvPr/>
        </p:nvGrpSpPr>
        <p:grpSpPr>
          <a:xfrm>
            <a:off x="2078786" y="3103042"/>
            <a:ext cx="2731594" cy="2880000"/>
            <a:chOff x="3710198" y="1289504"/>
            <a:chExt cx="3933801" cy="4147522"/>
          </a:xfrm>
        </p:grpSpPr>
        <p:sp>
          <p:nvSpPr>
            <p:cNvPr id="12" name="Oval 11"/>
            <p:cNvSpPr/>
            <p:nvPr/>
          </p:nvSpPr>
          <p:spPr>
            <a:xfrm>
              <a:off x="3710198" y="2545992"/>
              <a:ext cx="3629609" cy="2891034"/>
            </a:xfrm>
            <a:prstGeom prst="ellipse">
              <a:avLst/>
            </a:prstGeom>
            <a:solidFill>
              <a:srgbClr val="5B9BD5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6049" y="1289504"/>
              <a:ext cx="2237950" cy="212777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Metin kutusu 13"/>
                <p:cNvSpPr txBox="1"/>
                <p:nvPr/>
              </p:nvSpPr>
              <p:spPr>
                <a:xfrm>
                  <a:off x="4831842" y="3729298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Metin kutusu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842" y="3729298"/>
                  <a:ext cx="509426" cy="307777"/>
                </a:xfrm>
                <a:prstGeom prst="rect">
                  <a:avLst/>
                </a:prstGeom>
                <a:blipFill>
                  <a:blip r:embed="rId3"/>
                  <a:stretch>
                    <a:fillRect r="-20690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Metin kutusu 14"/>
                <p:cNvSpPr txBox="1"/>
                <p:nvPr/>
              </p:nvSpPr>
              <p:spPr>
                <a:xfrm>
                  <a:off x="4847082" y="4812898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Metin kutusu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082" y="4812898"/>
                  <a:ext cx="509426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3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Metin kutusu 15"/>
                <p:cNvSpPr txBox="1"/>
                <p:nvPr/>
              </p:nvSpPr>
              <p:spPr>
                <a:xfrm>
                  <a:off x="5563172" y="3704628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Metin kutusu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172" y="3704628"/>
                  <a:ext cx="509426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3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Metin kutusu 16"/>
                <p:cNvSpPr txBox="1"/>
                <p:nvPr/>
              </p:nvSpPr>
              <p:spPr>
                <a:xfrm>
                  <a:off x="5652417" y="2042169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Metin kutusu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2417" y="2042169"/>
                  <a:ext cx="509426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22414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Metin kutusu 17"/>
                <p:cNvSpPr txBox="1"/>
                <p:nvPr/>
              </p:nvSpPr>
              <p:spPr>
                <a:xfrm>
                  <a:off x="6151245" y="2876687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Metin kutusu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245" y="2876687"/>
                  <a:ext cx="509426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Metin kutusu 18"/>
                <p:cNvSpPr txBox="1"/>
                <p:nvPr/>
              </p:nvSpPr>
              <p:spPr>
                <a:xfrm>
                  <a:off x="6722646" y="1887383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Metin kutusu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2646" y="1887383"/>
                  <a:ext cx="509426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3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Düz Bağlayıcı 19"/>
            <p:cNvCxnSpPr>
              <a:stCxn id="15" idx="0"/>
              <a:endCxn id="14" idx="2"/>
            </p:cNvCxnSpPr>
            <p:nvPr/>
          </p:nvCxnSpPr>
          <p:spPr>
            <a:xfrm flipH="1" flipV="1">
              <a:off x="5086555" y="4037075"/>
              <a:ext cx="15240" cy="7758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Düz Bağlayıcı 20"/>
            <p:cNvCxnSpPr>
              <a:stCxn id="14" idx="2"/>
            </p:cNvCxnSpPr>
            <p:nvPr/>
          </p:nvCxnSpPr>
          <p:spPr>
            <a:xfrm flipV="1">
              <a:off x="5086555" y="3759376"/>
              <a:ext cx="638988" cy="27769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Düz Bağlayıcı 21"/>
            <p:cNvCxnSpPr/>
            <p:nvPr/>
          </p:nvCxnSpPr>
          <p:spPr>
            <a:xfrm flipV="1">
              <a:off x="5749735" y="3008489"/>
              <a:ext cx="502898" cy="7511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Düz Bağlayıcı 22"/>
            <p:cNvCxnSpPr/>
            <p:nvPr/>
          </p:nvCxnSpPr>
          <p:spPr>
            <a:xfrm flipH="1" flipV="1">
              <a:off x="6177546" y="2254706"/>
              <a:ext cx="75087" cy="74487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Düz Bağlayıcı 23"/>
            <p:cNvCxnSpPr/>
            <p:nvPr/>
          </p:nvCxnSpPr>
          <p:spPr>
            <a:xfrm flipV="1">
              <a:off x="6188144" y="2083429"/>
              <a:ext cx="682048" cy="18644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Metin kutusu 39"/>
              <p:cNvSpPr txBox="1"/>
              <p:nvPr/>
            </p:nvSpPr>
            <p:spPr>
              <a:xfrm>
                <a:off x="1837142" y="4292423"/>
                <a:ext cx="3537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0" name="Metin kutusu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142" y="4292423"/>
                <a:ext cx="353741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Metin kutusu 40"/>
              <p:cNvSpPr txBox="1"/>
              <p:nvPr/>
            </p:nvSpPr>
            <p:spPr>
              <a:xfrm>
                <a:off x="3162098" y="3012273"/>
                <a:ext cx="3537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Metin kutusu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098" y="3012273"/>
                <a:ext cx="35374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Sağ Ok 41"/>
          <p:cNvSpPr/>
          <p:nvPr/>
        </p:nvSpPr>
        <p:spPr>
          <a:xfrm>
            <a:off x="5602052" y="4259167"/>
            <a:ext cx="1024932" cy="520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Metin kutusu 1"/>
              <p:cNvSpPr txBox="1"/>
              <p:nvPr/>
            </p:nvSpPr>
            <p:spPr>
              <a:xfrm>
                <a:off x="7288027" y="4150881"/>
                <a:ext cx="38555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dirty="0" err="1" smtClean="0"/>
                  <a:t>Hash</a:t>
                </a:r>
                <a:r>
                  <a:rPr lang="tr-TR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tr-T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tr-T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dirty="0" smtClean="0"/>
                  <a:t>) </a:t>
                </a:r>
                <a:r>
                  <a:rPr lang="tr-TR" dirty="0" err="1" smtClean="0"/>
                  <a:t>into</a:t>
                </a:r>
                <a:r>
                  <a:rPr lang="tr-TR" dirty="0" smtClean="0"/>
                  <a:t> a </a:t>
                </a:r>
                <a:r>
                  <a:rPr lang="tr-TR" dirty="0" err="1" smtClean="0"/>
                  <a:t>key</a:t>
                </a:r>
                <a:endParaRPr lang="tr-TR" dirty="0" smtClean="0"/>
              </a:p>
              <a:p>
                <a:r>
                  <a:rPr lang="tr-TR" dirty="0" err="1" smtClean="0"/>
                  <a:t>Add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the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key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with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occurence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info</a:t>
                </a:r>
                <a:r>
                  <a:rPr lang="tr-TR" dirty="0" smtClean="0"/>
                  <a:t> → D  </a:t>
                </a:r>
                <a:endParaRPr lang="en-US" dirty="0"/>
              </a:p>
            </p:txBody>
          </p:sp>
        </mc:Choice>
        <mc:Fallback xmlns="">
          <p:sp>
            <p:nvSpPr>
              <p:cNvPr id="2" name="Metin kutusu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027" y="4150881"/>
                <a:ext cx="3855595" cy="646331"/>
              </a:xfrm>
              <a:prstGeom prst="rect">
                <a:avLst/>
              </a:prstGeom>
              <a:blipFill>
                <a:blip r:embed="rId11"/>
                <a:stretch>
                  <a:fillRect l="-142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Slayt Numarası Yer Tutucusu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9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The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Algorithm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Explaining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Key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Steps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1051608" y="1676147"/>
            <a:ext cx="10509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5.    BPE </a:t>
            </a:r>
            <a:r>
              <a:rPr lang="tr-TR" b="1" dirty="0" err="1"/>
              <a:t>loop</a:t>
            </a:r>
            <a:r>
              <a:rPr lang="tr-TR" b="1" dirty="0"/>
              <a:t>: </a:t>
            </a:r>
            <a:r>
              <a:rPr lang="en-US" dirty="0"/>
              <a:t>Analogous to a single merge iteration in standard BPE, this step identifies the most frequent adjacent structural motif </a:t>
            </a:r>
            <a:r>
              <a:rPr lang="en-US" dirty="0" smtClean="0"/>
              <a:t>pair</a:t>
            </a:r>
            <a:r>
              <a:rPr lang="tr-TR" dirty="0" smtClean="0"/>
              <a:t>s</a:t>
            </a:r>
            <a:r>
              <a:rPr lang="en-US" dirty="0" smtClean="0"/>
              <a:t> </a:t>
            </a:r>
            <a:r>
              <a:rPr lang="en-US" dirty="0"/>
              <a:t>(Geo-Pair), clusters its occurrences to create new prototypes, and then globally corrects the geometry introduced by this </a:t>
            </a:r>
            <a:r>
              <a:rPr lang="en-US" dirty="0" smtClean="0"/>
              <a:t>quantization</a:t>
            </a:r>
            <a:r>
              <a:rPr lang="tr-TR" dirty="0" smtClean="0"/>
              <a:t> (</a:t>
            </a:r>
            <a:r>
              <a:rPr lang="tr-TR" dirty="0" err="1" smtClean="0"/>
              <a:t>glue</a:t>
            </a:r>
            <a:r>
              <a:rPr lang="tr-TR" dirty="0" smtClean="0"/>
              <a:t> </a:t>
            </a:r>
            <a:r>
              <a:rPr lang="tr-TR" dirty="0" err="1" smtClean="0"/>
              <a:t>refinement</a:t>
            </a:r>
            <a:r>
              <a:rPr lang="tr-TR" dirty="0" smtClean="0"/>
              <a:t>)</a:t>
            </a:r>
            <a:r>
              <a:rPr lang="en-US" dirty="0" smtClean="0"/>
              <a:t>.</a:t>
            </a:r>
            <a:r>
              <a:rPr lang="tr-TR" dirty="0" smtClean="0"/>
              <a:t> </a:t>
            </a:r>
            <a:r>
              <a:rPr lang="tr-TR" dirty="0"/>
              <a:t>At </a:t>
            </a:r>
            <a:r>
              <a:rPr lang="tr-TR" dirty="0" err="1"/>
              <a:t>each</a:t>
            </a:r>
            <a:r>
              <a:rPr lang="tr-TR" dirty="0"/>
              <a:t> step it </a:t>
            </a:r>
            <a:r>
              <a:rPr lang="tr-TR" dirty="0" err="1"/>
              <a:t>updates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segmentation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hierarchy</a:t>
            </a:r>
            <a:r>
              <a:rPr lang="tr-TR" dirty="0"/>
              <a:t>.</a:t>
            </a:r>
            <a:endParaRPr lang="tr-TR" b="1" dirty="0"/>
          </a:p>
        </p:txBody>
      </p:sp>
      <p:grpSp>
        <p:nvGrpSpPr>
          <p:cNvPr id="2" name="Grup 1"/>
          <p:cNvGrpSpPr/>
          <p:nvPr/>
        </p:nvGrpSpPr>
        <p:grpSpPr>
          <a:xfrm>
            <a:off x="3548251" y="3000698"/>
            <a:ext cx="8012376" cy="2970769"/>
            <a:chOff x="1837142" y="3012273"/>
            <a:chExt cx="8012376" cy="2970769"/>
          </a:xfrm>
        </p:grpSpPr>
        <p:grpSp>
          <p:nvGrpSpPr>
            <p:cNvPr id="11" name="Grup 10"/>
            <p:cNvGrpSpPr>
              <a:grpSpLocks noChangeAspect="1"/>
            </p:cNvGrpSpPr>
            <p:nvPr/>
          </p:nvGrpSpPr>
          <p:grpSpPr>
            <a:xfrm>
              <a:off x="2078786" y="3103042"/>
              <a:ext cx="2731594" cy="2880000"/>
              <a:chOff x="3710198" y="1289504"/>
              <a:chExt cx="3933801" cy="4147522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3710198" y="2545992"/>
                <a:ext cx="3629609" cy="2891034"/>
              </a:xfrm>
              <a:prstGeom prst="ellipse">
                <a:avLst/>
              </a:prstGeom>
              <a:solidFill>
                <a:srgbClr val="5B9BD5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406049" y="1289504"/>
                <a:ext cx="2237950" cy="2127776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Metin kutusu 13"/>
                  <p:cNvSpPr txBox="1"/>
                  <p:nvPr/>
                </p:nvSpPr>
                <p:spPr>
                  <a:xfrm>
                    <a:off x="4831842" y="3729298"/>
                    <a:ext cx="50942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Metin kutusu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1842" y="3729298"/>
                    <a:ext cx="509426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20690" b="-3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Metin kutusu 14"/>
                  <p:cNvSpPr txBox="1"/>
                  <p:nvPr/>
                </p:nvSpPr>
                <p:spPr>
                  <a:xfrm>
                    <a:off x="4847082" y="4812898"/>
                    <a:ext cx="50942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Metin kutusu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7082" y="4812898"/>
                    <a:ext cx="509426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Metin kutusu 15"/>
                  <p:cNvSpPr txBox="1"/>
                  <p:nvPr/>
                </p:nvSpPr>
                <p:spPr>
                  <a:xfrm>
                    <a:off x="5563172" y="3704628"/>
                    <a:ext cx="50942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Metin kutusu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3172" y="3704628"/>
                    <a:ext cx="509426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Metin kutusu 16"/>
                  <p:cNvSpPr txBox="1"/>
                  <p:nvPr/>
                </p:nvSpPr>
                <p:spPr>
                  <a:xfrm>
                    <a:off x="5652417" y="2042169"/>
                    <a:ext cx="50942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Metin kutusu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2417" y="2042169"/>
                    <a:ext cx="509426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2414" b="-3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Metin kutusu 17"/>
                  <p:cNvSpPr txBox="1"/>
                  <p:nvPr/>
                </p:nvSpPr>
                <p:spPr>
                  <a:xfrm>
                    <a:off x="6151245" y="2876687"/>
                    <a:ext cx="50942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Metin kutusu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1245" y="2876687"/>
                    <a:ext cx="509426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Metin kutusu 18"/>
                  <p:cNvSpPr txBox="1"/>
                  <p:nvPr/>
                </p:nvSpPr>
                <p:spPr>
                  <a:xfrm>
                    <a:off x="6722646" y="1887383"/>
                    <a:ext cx="50942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Metin kutusu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2646" y="1887383"/>
                    <a:ext cx="509426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Düz Bağlayıcı 19"/>
              <p:cNvCxnSpPr>
                <a:stCxn id="15" idx="0"/>
                <a:endCxn id="14" idx="2"/>
              </p:cNvCxnSpPr>
              <p:nvPr/>
            </p:nvCxnSpPr>
            <p:spPr>
              <a:xfrm flipH="1" flipV="1">
                <a:off x="5086555" y="4037075"/>
                <a:ext cx="15240" cy="775823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Düz Bağlayıcı 20"/>
              <p:cNvCxnSpPr>
                <a:stCxn id="14" idx="2"/>
              </p:cNvCxnSpPr>
              <p:nvPr/>
            </p:nvCxnSpPr>
            <p:spPr>
              <a:xfrm flipV="1">
                <a:off x="5086555" y="3759376"/>
                <a:ext cx="638988" cy="27769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Düz Bağlayıcı 21"/>
              <p:cNvCxnSpPr/>
              <p:nvPr/>
            </p:nvCxnSpPr>
            <p:spPr>
              <a:xfrm flipV="1">
                <a:off x="5749735" y="3008489"/>
                <a:ext cx="502898" cy="751193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Düz Bağlayıcı 22"/>
              <p:cNvCxnSpPr/>
              <p:nvPr/>
            </p:nvCxnSpPr>
            <p:spPr>
              <a:xfrm flipH="1" flipV="1">
                <a:off x="6177546" y="2254706"/>
                <a:ext cx="75087" cy="74487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Düz Bağlayıcı 23"/>
              <p:cNvCxnSpPr/>
              <p:nvPr/>
            </p:nvCxnSpPr>
            <p:spPr>
              <a:xfrm flipV="1">
                <a:off x="6188144" y="2083429"/>
                <a:ext cx="682048" cy="18644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 24"/>
            <p:cNvGrpSpPr>
              <a:grpSpLocks noChangeAspect="1"/>
            </p:cNvGrpSpPr>
            <p:nvPr/>
          </p:nvGrpSpPr>
          <p:grpSpPr>
            <a:xfrm>
              <a:off x="7335197" y="3555711"/>
              <a:ext cx="1666697" cy="2245167"/>
              <a:chOff x="4831842" y="1887383"/>
              <a:chExt cx="2400230" cy="32332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Metin kutusu 27"/>
                  <p:cNvSpPr txBox="1"/>
                  <p:nvPr/>
                </p:nvSpPr>
                <p:spPr>
                  <a:xfrm>
                    <a:off x="4831842" y="3729298"/>
                    <a:ext cx="50942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Metin kutusu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1842" y="3729298"/>
                    <a:ext cx="509426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20690" b="-3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Metin kutusu 28"/>
                  <p:cNvSpPr txBox="1"/>
                  <p:nvPr/>
                </p:nvSpPr>
                <p:spPr>
                  <a:xfrm>
                    <a:off x="4847082" y="4812898"/>
                    <a:ext cx="50942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Metin kutusu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7082" y="4812898"/>
                    <a:ext cx="509426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Metin kutusu 29"/>
                  <p:cNvSpPr txBox="1"/>
                  <p:nvPr/>
                </p:nvSpPr>
                <p:spPr>
                  <a:xfrm>
                    <a:off x="5563172" y="3704628"/>
                    <a:ext cx="50942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Metin kutusu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3172" y="3704628"/>
                    <a:ext cx="509426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Metin kutusu 30"/>
                  <p:cNvSpPr txBox="1"/>
                  <p:nvPr/>
                </p:nvSpPr>
                <p:spPr>
                  <a:xfrm>
                    <a:off x="5652417" y="2042169"/>
                    <a:ext cx="50942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Metin kutusu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2417" y="2042169"/>
                    <a:ext cx="509426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2414" b="-3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Metin kutusu 31"/>
                  <p:cNvSpPr txBox="1"/>
                  <p:nvPr/>
                </p:nvSpPr>
                <p:spPr>
                  <a:xfrm>
                    <a:off x="6151245" y="2876687"/>
                    <a:ext cx="50942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Metin kutusu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1245" y="2876687"/>
                    <a:ext cx="509426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Metin kutusu 32"/>
                  <p:cNvSpPr txBox="1"/>
                  <p:nvPr/>
                </p:nvSpPr>
                <p:spPr>
                  <a:xfrm>
                    <a:off x="6722646" y="1887383"/>
                    <a:ext cx="50942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tr-TR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Metin kutusu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2646" y="1887383"/>
                    <a:ext cx="509426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Düz Bağlayıcı 33"/>
              <p:cNvCxnSpPr>
                <a:stCxn id="29" idx="0"/>
                <a:endCxn id="28" idx="2"/>
              </p:cNvCxnSpPr>
              <p:nvPr/>
            </p:nvCxnSpPr>
            <p:spPr>
              <a:xfrm flipH="1" flipV="1">
                <a:off x="5086555" y="4037075"/>
                <a:ext cx="15240" cy="775823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Düz Bağlayıcı 34"/>
              <p:cNvCxnSpPr>
                <a:stCxn id="28" idx="2"/>
              </p:cNvCxnSpPr>
              <p:nvPr/>
            </p:nvCxnSpPr>
            <p:spPr>
              <a:xfrm flipV="1">
                <a:off x="5086555" y="3759376"/>
                <a:ext cx="638988" cy="27769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Düz Bağlayıcı 35"/>
              <p:cNvCxnSpPr/>
              <p:nvPr/>
            </p:nvCxnSpPr>
            <p:spPr>
              <a:xfrm flipV="1">
                <a:off x="5749735" y="3008489"/>
                <a:ext cx="502898" cy="751193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Düz Bağlayıcı 36"/>
              <p:cNvCxnSpPr/>
              <p:nvPr/>
            </p:nvCxnSpPr>
            <p:spPr>
              <a:xfrm flipH="1" flipV="1">
                <a:off x="6177546" y="2254706"/>
                <a:ext cx="75087" cy="74487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Düz Bağlayıcı 37"/>
              <p:cNvCxnSpPr/>
              <p:nvPr/>
            </p:nvCxnSpPr>
            <p:spPr>
              <a:xfrm flipV="1">
                <a:off x="6188144" y="2083429"/>
                <a:ext cx="682048" cy="18644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Oval 38"/>
            <p:cNvSpPr/>
            <p:nvPr/>
          </p:nvSpPr>
          <p:spPr>
            <a:xfrm rot="2707328">
              <a:off x="6823998" y="2873441"/>
              <a:ext cx="2607911" cy="3443129"/>
            </a:xfrm>
            <a:prstGeom prst="ellipse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Metin kutusu 39"/>
                <p:cNvSpPr txBox="1"/>
                <p:nvPr/>
              </p:nvSpPr>
              <p:spPr>
                <a:xfrm>
                  <a:off x="1837142" y="4292423"/>
                  <a:ext cx="35374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Metin kutusu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142" y="4292423"/>
                  <a:ext cx="353741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Metin kutusu 40"/>
                <p:cNvSpPr txBox="1"/>
                <p:nvPr/>
              </p:nvSpPr>
              <p:spPr>
                <a:xfrm>
                  <a:off x="3162098" y="3012273"/>
                  <a:ext cx="35374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Metin kutusu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2098" y="3012273"/>
                  <a:ext cx="353741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Metin kutusu 41"/>
                <p:cNvSpPr txBox="1"/>
                <p:nvPr/>
              </p:nvSpPr>
              <p:spPr>
                <a:xfrm>
                  <a:off x="6620835" y="3563209"/>
                  <a:ext cx="35374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1−2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Metin kutusu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835" y="3563209"/>
                  <a:ext cx="353741" cy="307777"/>
                </a:xfrm>
                <a:prstGeom prst="rect">
                  <a:avLst/>
                </a:prstGeom>
                <a:blipFill>
                  <a:blip r:embed="rId14"/>
                  <a:stretch>
                    <a:fillRect r="-448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Sağ Ok 42"/>
            <p:cNvSpPr/>
            <p:nvPr/>
          </p:nvSpPr>
          <p:spPr>
            <a:xfrm>
              <a:off x="5346100" y="4279372"/>
              <a:ext cx="1024932" cy="5209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Metin kutusu 43"/>
              <p:cNvSpPr txBox="1"/>
              <p:nvPr/>
            </p:nvSpPr>
            <p:spPr>
              <a:xfrm>
                <a:off x="861236" y="3983265"/>
                <a:ext cx="155991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dirty="0" err="1" smtClean="0"/>
                  <a:t>From</a:t>
                </a:r>
                <a:r>
                  <a:rPr lang="tr-TR" dirty="0" smtClean="0"/>
                  <a:t> D pop </a:t>
                </a:r>
                <a:r>
                  <a:rPr lang="tr-TR" dirty="0" err="1" smtClean="0"/>
                  <a:t>most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frequent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geo-pair</a:t>
                </a:r>
                <a:r>
                  <a:rPr lang="tr-TR" dirty="0" smtClean="0"/>
                  <a:t> </a:t>
                </a:r>
                <a:br>
                  <a:rPr lang="tr-TR" dirty="0" smtClean="0"/>
                </a:br>
                <a:r>
                  <a:rPr lang="tr-TR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tr-T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tr-T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44" name="Metin kutusu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36" y="3983265"/>
                <a:ext cx="1559912" cy="1200329"/>
              </a:xfrm>
              <a:prstGeom prst="rect">
                <a:avLst/>
              </a:prstGeom>
              <a:blipFill>
                <a:blip r:embed="rId15"/>
                <a:stretch>
                  <a:fillRect l="-2344" t="-2538" r="-2344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Sağ Ok 44"/>
          <p:cNvSpPr/>
          <p:nvPr/>
        </p:nvSpPr>
        <p:spPr>
          <a:xfrm>
            <a:off x="2522755" y="4285100"/>
            <a:ext cx="1024932" cy="520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Metin kutusu 1024"/>
          <p:cNvSpPr txBox="1"/>
          <p:nvPr/>
        </p:nvSpPr>
        <p:spPr>
          <a:xfrm>
            <a:off x="821094" y="634482"/>
            <a:ext cx="572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Motivation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1027" name="Metin kutusu 1026"/>
          <p:cNvSpPr txBox="1"/>
          <p:nvPr/>
        </p:nvSpPr>
        <p:spPr>
          <a:xfrm flipH="1">
            <a:off x="821093" y="1075678"/>
            <a:ext cx="572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Most</a:t>
            </a:r>
            <a:r>
              <a:rPr lang="tr-TR" dirty="0" smtClean="0">
                <a:solidFill>
                  <a:schemeClr val="accent5"/>
                </a:solidFill>
              </a:rPr>
              <a:t> popular Protein </a:t>
            </a:r>
            <a:r>
              <a:rPr lang="tr-TR" dirty="0" err="1" smtClean="0">
                <a:solidFill>
                  <a:schemeClr val="accent5"/>
                </a:solidFill>
              </a:rPr>
              <a:t>Structure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Tokenizers</a:t>
            </a:r>
            <a:r>
              <a:rPr lang="tr-TR" dirty="0" smtClean="0">
                <a:solidFill>
                  <a:schemeClr val="accent5"/>
                </a:solidFill>
              </a:rPr>
              <a:t> (PST): VQ-VAE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402" y="1598898"/>
            <a:ext cx="7740000" cy="4320000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The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Algorithm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Explaining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Key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Steps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1051608" y="1676147"/>
            <a:ext cx="10509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5.    BPE </a:t>
            </a:r>
            <a:r>
              <a:rPr lang="tr-TR" b="1" dirty="0" err="1"/>
              <a:t>loop</a:t>
            </a:r>
            <a:r>
              <a:rPr lang="tr-TR" b="1" dirty="0"/>
              <a:t>: </a:t>
            </a:r>
            <a:r>
              <a:rPr lang="en-US" dirty="0"/>
              <a:t>Analogous to a single merge iteration in standard BPE, this step identifies the most frequent adjacent structural motif pair (Geo-Pair), clusters its occurrences to create new prototypes, and then globally corrects the geometry introduced by this </a:t>
            </a:r>
            <a:r>
              <a:rPr lang="en-US" dirty="0" smtClean="0"/>
              <a:t>quantization</a:t>
            </a:r>
            <a:r>
              <a:rPr lang="tr-TR" dirty="0" smtClean="0"/>
              <a:t> (</a:t>
            </a:r>
            <a:r>
              <a:rPr lang="tr-TR" dirty="0" err="1" smtClean="0"/>
              <a:t>glue</a:t>
            </a:r>
            <a:r>
              <a:rPr lang="tr-TR" dirty="0" smtClean="0"/>
              <a:t> </a:t>
            </a:r>
            <a:r>
              <a:rPr lang="tr-TR" dirty="0" err="1" smtClean="0"/>
              <a:t>refinement</a:t>
            </a:r>
            <a:r>
              <a:rPr lang="tr-TR" dirty="0" smtClean="0"/>
              <a:t>)</a:t>
            </a:r>
            <a:r>
              <a:rPr lang="en-US" dirty="0" smtClean="0"/>
              <a:t>.</a:t>
            </a:r>
            <a:r>
              <a:rPr lang="tr-TR" dirty="0" smtClean="0"/>
              <a:t> </a:t>
            </a:r>
            <a:r>
              <a:rPr lang="tr-TR" dirty="0"/>
              <a:t>At </a:t>
            </a:r>
            <a:r>
              <a:rPr lang="tr-TR" dirty="0" err="1"/>
              <a:t>each</a:t>
            </a:r>
            <a:r>
              <a:rPr lang="tr-TR" dirty="0"/>
              <a:t> step it </a:t>
            </a:r>
            <a:r>
              <a:rPr lang="tr-TR" dirty="0" err="1"/>
              <a:t>updates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segmentation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hierarchy</a:t>
            </a:r>
            <a:r>
              <a:rPr lang="tr-TR" dirty="0"/>
              <a:t>.</a:t>
            </a:r>
            <a:endParaRPr lang="tr-TR" b="1" dirty="0"/>
          </a:p>
        </p:txBody>
      </p:sp>
      <p:sp>
        <p:nvSpPr>
          <p:cNvPr id="46" name="Oval 45"/>
          <p:cNvSpPr/>
          <p:nvPr/>
        </p:nvSpPr>
        <p:spPr>
          <a:xfrm>
            <a:off x="3301172" y="5813341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683525" y="5813341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033390" y="3321522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etin kutusu 54"/>
          <p:cNvSpPr txBox="1"/>
          <p:nvPr/>
        </p:nvSpPr>
        <p:spPr>
          <a:xfrm>
            <a:off x="5891852" y="3832601"/>
            <a:ext cx="2902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 smtClean="0"/>
              <a:t>…</a:t>
            </a:r>
            <a:endParaRPr lang="en-US" sz="4000" dirty="0"/>
          </a:p>
        </p:txBody>
      </p:sp>
      <p:sp>
        <p:nvSpPr>
          <p:cNvPr id="72" name="Oval 71"/>
          <p:cNvSpPr/>
          <p:nvPr/>
        </p:nvSpPr>
        <p:spPr>
          <a:xfrm>
            <a:off x="3492201" y="5443723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Düz Bağlayıcı 6"/>
          <p:cNvCxnSpPr>
            <a:stCxn id="72" idx="3"/>
            <a:endCxn id="46" idx="0"/>
          </p:cNvCxnSpPr>
          <p:nvPr/>
        </p:nvCxnSpPr>
        <p:spPr>
          <a:xfrm flipH="1">
            <a:off x="3409172" y="5628091"/>
            <a:ext cx="114661" cy="185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Bağlayıcı 9"/>
          <p:cNvCxnSpPr>
            <a:stCxn id="47" idx="0"/>
            <a:endCxn id="72" idx="5"/>
          </p:cNvCxnSpPr>
          <p:nvPr/>
        </p:nvCxnSpPr>
        <p:spPr>
          <a:xfrm flipH="1" flipV="1">
            <a:off x="3676569" y="5628091"/>
            <a:ext cx="114956" cy="185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4023323" y="5813341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405676" y="5813341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3734047" y="5057643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Düz Bağlayıcı 80"/>
          <p:cNvCxnSpPr>
            <a:stCxn id="80" idx="3"/>
            <a:endCxn id="72" idx="7"/>
          </p:cNvCxnSpPr>
          <p:nvPr/>
        </p:nvCxnSpPr>
        <p:spPr>
          <a:xfrm flipH="1">
            <a:off x="3676569" y="5242011"/>
            <a:ext cx="89110" cy="233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Düz Bağlayıcı 81"/>
          <p:cNvCxnSpPr>
            <a:stCxn id="78" idx="0"/>
            <a:endCxn id="80" idx="5"/>
          </p:cNvCxnSpPr>
          <p:nvPr/>
        </p:nvCxnSpPr>
        <p:spPr>
          <a:xfrm flipH="1" flipV="1">
            <a:off x="3918415" y="5242011"/>
            <a:ext cx="212908" cy="57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4788029" y="5813341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170382" y="5813341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979058" y="5443723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Düz Bağlayıcı 85"/>
          <p:cNvCxnSpPr>
            <a:stCxn id="85" idx="3"/>
            <a:endCxn id="83" idx="0"/>
          </p:cNvCxnSpPr>
          <p:nvPr/>
        </p:nvCxnSpPr>
        <p:spPr>
          <a:xfrm flipH="1">
            <a:off x="4896029" y="5628091"/>
            <a:ext cx="114661" cy="185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Düz Bağlayıcı 86"/>
          <p:cNvCxnSpPr>
            <a:stCxn id="84" idx="0"/>
            <a:endCxn id="85" idx="5"/>
          </p:cNvCxnSpPr>
          <p:nvPr/>
        </p:nvCxnSpPr>
        <p:spPr>
          <a:xfrm flipH="1" flipV="1">
            <a:off x="5163426" y="5628091"/>
            <a:ext cx="114956" cy="185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543037" y="5797482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925390" y="5797482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5734066" y="5427864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Düz Bağlayıcı 90"/>
          <p:cNvCxnSpPr>
            <a:stCxn id="90" idx="3"/>
            <a:endCxn id="88" idx="0"/>
          </p:cNvCxnSpPr>
          <p:nvPr/>
        </p:nvCxnSpPr>
        <p:spPr>
          <a:xfrm flipH="1">
            <a:off x="5651037" y="5612232"/>
            <a:ext cx="114661" cy="185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Düz Bağlayıcı 91"/>
          <p:cNvCxnSpPr>
            <a:stCxn id="89" idx="0"/>
            <a:endCxn id="90" idx="5"/>
          </p:cNvCxnSpPr>
          <p:nvPr/>
        </p:nvCxnSpPr>
        <p:spPr>
          <a:xfrm flipH="1" flipV="1">
            <a:off x="5918434" y="5612232"/>
            <a:ext cx="114956" cy="185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6298045" y="5813341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680398" y="5813341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033390" y="5051846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Düz Bağlayıcı 95"/>
          <p:cNvCxnSpPr>
            <a:stCxn id="95" idx="3"/>
            <a:endCxn id="90" idx="7"/>
          </p:cNvCxnSpPr>
          <p:nvPr/>
        </p:nvCxnSpPr>
        <p:spPr>
          <a:xfrm flipH="1">
            <a:off x="5918434" y="5236214"/>
            <a:ext cx="146588" cy="223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Düz Bağlayıcı 96"/>
          <p:cNvCxnSpPr>
            <a:stCxn id="93" idx="0"/>
            <a:endCxn id="95" idx="5"/>
          </p:cNvCxnSpPr>
          <p:nvPr/>
        </p:nvCxnSpPr>
        <p:spPr>
          <a:xfrm flipH="1" flipV="1">
            <a:off x="6217758" y="5236214"/>
            <a:ext cx="188287" cy="577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7020196" y="5813341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402549" y="5813341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7211225" y="5443723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Düz Bağlayıcı 100"/>
          <p:cNvCxnSpPr>
            <a:stCxn id="100" idx="3"/>
            <a:endCxn id="98" idx="0"/>
          </p:cNvCxnSpPr>
          <p:nvPr/>
        </p:nvCxnSpPr>
        <p:spPr>
          <a:xfrm flipH="1">
            <a:off x="7128196" y="5628091"/>
            <a:ext cx="114661" cy="185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Düz Bağlayıcı 101"/>
          <p:cNvCxnSpPr>
            <a:stCxn id="99" idx="0"/>
            <a:endCxn id="100" idx="5"/>
          </p:cNvCxnSpPr>
          <p:nvPr/>
        </p:nvCxnSpPr>
        <p:spPr>
          <a:xfrm flipH="1" flipV="1">
            <a:off x="7395593" y="5628091"/>
            <a:ext cx="114956" cy="185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7784902" y="5813341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167255" y="5813341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7975931" y="5443723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Düz Bağlayıcı 105"/>
          <p:cNvCxnSpPr>
            <a:stCxn id="105" idx="3"/>
            <a:endCxn id="103" idx="0"/>
          </p:cNvCxnSpPr>
          <p:nvPr/>
        </p:nvCxnSpPr>
        <p:spPr>
          <a:xfrm flipH="1">
            <a:off x="7892902" y="5628091"/>
            <a:ext cx="114661" cy="185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Düz Bağlayıcı 106"/>
          <p:cNvCxnSpPr>
            <a:stCxn id="104" idx="0"/>
            <a:endCxn id="105" idx="5"/>
          </p:cNvCxnSpPr>
          <p:nvPr/>
        </p:nvCxnSpPr>
        <p:spPr>
          <a:xfrm flipH="1" flipV="1">
            <a:off x="8160299" y="5628091"/>
            <a:ext cx="114956" cy="185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8539910" y="5797482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8922263" y="5797482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8730939" y="5427864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Düz Bağlayıcı 110"/>
          <p:cNvCxnSpPr>
            <a:stCxn id="110" idx="3"/>
            <a:endCxn id="108" idx="0"/>
          </p:cNvCxnSpPr>
          <p:nvPr/>
        </p:nvCxnSpPr>
        <p:spPr>
          <a:xfrm flipH="1">
            <a:off x="8647910" y="5612232"/>
            <a:ext cx="114661" cy="185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Düz Bağlayıcı 111"/>
          <p:cNvCxnSpPr>
            <a:stCxn id="109" idx="0"/>
            <a:endCxn id="110" idx="5"/>
          </p:cNvCxnSpPr>
          <p:nvPr/>
        </p:nvCxnSpPr>
        <p:spPr>
          <a:xfrm flipH="1" flipV="1">
            <a:off x="8915307" y="5612232"/>
            <a:ext cx="114956" cy="185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ayt Numarası Yer Tutucusu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30</a:t>
            </a:fld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969526" y="5060984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Düz Bağlayıcı 124"/>
          <p:cNvCxnSpPr>
            <a:stCxn id="124" idx="3"/>
            <a:endCxn id="94" idx="0"/>
          </p:cNvCxnSpPr>
          <p:nvPr/>
        </p:nvCxnSpPr>
        <p:spPr>
          <a:xfrm flipH="1">
            <a:off x="6788398" y="5245352"/>
            <a:ext cx="212760" cy="567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Düz Bağlayıcı 127"/>
          <p:cNvCxnSpPr>
            <a:stCxn id="100" idx="1"/>
            <a:endCxn id="124" idx="5"/>
          </p:cNvCxnSpPr>
          <p:nvPr/>
        </p:nvCxnSpPr>
        <p:spPr>
          <a:xfrm flipH="1" flipV="1">
            <a:off x="7153894" y="5245352"/>
            <a:ext cx="88963" cy="230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/>
          <p:cNvSpPr/>
          <p:nvPr/>
        </p:nvSpPr>
        <p:spPr>
          <a:xfrm>
            <a:off x="8323910" y="5057529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Düz Bağlayıcı 132"/>
          <p:cNvCxnSpPr>
            <a:stCxn id="132" idx="3"/>
            <a:endCxn id="105" idx="7"/>
          </p:cNvCxnSpPr>
          <p:nvPr/>
        </p:nvCxnSpPr>
        <p:spPr>
          <a:xfrm flipH="1">
            <a:off x="8160299" y="5241897"/>
            <a:ext cx="195243" cy="233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Düz Bağlayıcı 133"/>
          <p:cNvCxnSpPr>
            <a:stCxn id="110" idx="1"/>
            <a:endCxn id="132" idx="5"/>
          </p:cNvCxnSpPr>
          <p:nvPr/>
        </p:nvCxnSpPr>
        <p:spPr>
          <a:xfrm flipH="1" flipV="1">
            <a:off x="8508278" y="5241897"/>
            <a:ext cx="254293" cy="217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84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The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Algorithm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accent5"/>
                </a:solidFill>
              </a:rPr>
              <a:t>Toy </a:t>
            </a:r>
            <a:r>
              <a:rPr lang="tr-TR" dirty="0" err="1" smtClean="0">
                <a:solidFill>
                  <a:schemeClr val="accent5"/>
                </a:solidFill>
              </a:rPr>
              <a:t>Example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893" y="634482"/>
            <a:ext cx="8002643" cy="5868000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3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Experiments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accent5"/>
                </a:solidFill>
              </a:rPr>
              <a:t>General Information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" name="Metin kutusu 1"/>
          <p:cNvSpPr txBox="1"/>
          <p:nvPr/>
        </p:nvSpPr>
        <p:spPr>
          <a:xfrm>
            <a:off x="1301720" y="1886206"/>
            <a:ext cx="9621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Datasets</a:t>
            </a:r>
            <a:r>
              <a:rPr lang="tr-TR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Pretraining</a:t>
            </a:r>
            <a:r>
              <a:rPr lang="tr-TR" dirty="0" smtClean="0"/>
              <a:t>: </a:t>
            </a:r>
            <a:r>
              <a:rPr lang="tr-TR" b="1" dirty="0" smtClean="0"/>
              <a:t>PDB</a:t>
            </a:r>
            <a:r>
              <a:rPr lang="tr-TR" dirty="0" smtClean="0"/>
              <a:t> </a:t>
            </a:r>
            <a:r>
              <a:rPr lang="tr-TR" dirty="0" err="1" smtClean="0"/>
              <a:t>following</a:t>
            </a:r>
            <a:r>
              <a:rPr lang="tr-TR" dirty="0" smtClean="0"/>
              <a:t> OpenFold2 </a:t>
            </a:r>
            <a:r>
              <a:rPr lang="tr-TR" dirty="0" err="1" smtClean="0"/>
              <a:t>protocol</a:t>
            </a:r>
            <a:r>
              <a:rPr lang="tr-TR" dirty="0" smtClean="0"/>
              <a:t>, </a:t>
            </a:r>
            <a:r>
              <a:rPr lang="tr-TR" b="1" dirty="0" smtClean="0"/>
              <a:t>~48k protein </a:t>
            </a:r>
            <a:r>
              <a:rPr lang="tr-TR" b="1" dirty="0" err="1" smtClean="0"/>
              <a:t>chains</a:t>
            </a:r>
            <a:endParaRPr lang="tr-T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Held-out</a:t>
            </a:r>
            <a:r>
              <a:rPr lang="tr-TR" dirty="0" smtClean="0"/>
              <a:t> test </a:t>
            </a:r>
            <a:r>
              <a:rPr lang="tr-TR" dirty="0" err="1" smtClean="0"/>
              <a:t>sets</a:t>
            </a:r>
            <a:r>
              <a:rPr lang="tr-TR" dirty="0" smtClean="0"/>
              <a:t>: </a:t>
            </a:r>
            <a:r>
              <a:rPr lang="tr-TR" b="1" dirty="0" smtClean="0"/>
              <a:t>CAMEO, CASP14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Downstream</a:t>
            </a:r>
            <a:r>
              <a:rPr lang="tr-TR" dirty="0" smtClean="0"/>
              <a:t> </a:t>
            </a:r>
            <a:r>
              <a:rPr lang="tr-TR" dirty="0" err="1" smtClean="0"/>
              <a:t>evaluation</a:t>
            </a:r>
            <a:r>
              <a:rPr lang="tr-TR" dirty="0"/>
              <a:t>: 8 </a:t>
            </a:r>
            <a:r>
              <a:rPr lang="tr-TR" dirty="0" err="1"/>
              <a:t>datasets</a:t>
            </a:r>
            <a:r>
              <a:rPr lang="tr-TR" dirty="0"/>
              <a:t>, </a:t>
            </a:r>
            <a:r>
              <a:rPr lang="tr-TR" dirty="0" err="1"/>
              <a:t>spanning</a:t>
            </a:r>
            <a:r>
              <a:rPr lang="tr-TR" dirty="0"/>
              <a:t> </a:t>
            </a:r>
            <a:r>
              <a:rPr lang="tr-TR" dirty="0" err="1"/>
              <a:t>residue-level</a:t>
            </a:r>
            <a:r>
              <a:rPr lang="tr-TR" dirty="0"/>
              <a:t> </a:t>
            </a:r>
            <a:r>
              <a:rPr lang="tr-TR" dirty="0" err="1"/>
              <a:t>classification</a:t>
            </a:r>
            <a:r>
              <a:rPr lang="tr-TR" dirty="0"/>
              <a:t> (</a:t>
            </a:r>
            <a:r>
              <a:rPr lang="tr-TR" dirty="0" err="1"/>
              <a:t>ligand</a:t>
            </a:r>
            <a:r>
              <a:rPr lang="tr-TR" dirty="0"/>
              <a:t> </a:t>
            </a:r>
            <a:r>
              <a:rPr lang="tr-TR" dirty="0" err="1"/>
              <a:t>binding</a:t>
            </a:r>
            <a:r>
              <a:rPr lang="tr-TR" dirty="0"/>
              <a:t>, </a:t>
            </a:r>
            <a:r>
              <a:rPr lang="tr-TR" dirty="0" err="1"/>
              <a:t>catalytic</a:t>
            </a:r>
            <a:r>
              <a:rPr lang="tr-TR" dirty="0"/>
              <a:t>, </a:t>
            </a:r>
            <a:r>
              <a:rPr lang="tr-TR" dirty="0" err="1"/>
              <a:t>conserved</a:t>
            </a:r>
            <a:r>
              <a:rPr lang="tr-TR" dirty="0"/>
              <a:t>, </a:t>
            </a:r>
            <a:r>
              <a:rPr lang="tr-TR" dirty="0" err="1"/>
              <a:t>repeat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epitope</a:t>
            </a:r>
            <a:r>
              <a:rPr lang="tr-TR" dirty="0"/>
              <a:t>), </a:t>
            </a:r>
            <a:r>
              <a:rPr lang="tr-TR" dirty="0" err="1"/>
              <a:t>residue-level</a:t>
            </a:r>
            <a:r>
              <a:rPr lang="tr-TR" dirty="0"/>
              <a:t> </a:t>
            </a:r>
            <a:r>
              <a:rPr lang="tr-TR" dirty="0" err="1"/>
              <a:t>regression</a:t>
            </a:r>
            <a:r>
              <a:rPr lang="tr-TR" dirty="0"/>
              <a:t> (</a:t>
            </a:r>
            <a:r>
              <a:rPr lang="tr-TR" dirty="0" err="1"/>
              <a:t>structural</a:t>
            </a:r>
            <a:r>
              <a:rPr lang="tr-TR" dirty="0"/>
              <a:t> </a:t>
            </a:r>
            <a:r>
              <a:rPr lang="tr-TR" dirty="0" err="1"/>
              <a:t>flexibility</a:t>
            </a:r>
            <a:r>
              <a:rPr lang="tr-TR" dirty="0"/>
              <a:t> </a:t>
            </a:r>
            <a:r>
              <a:rPr lang="tr-TR" dirty="0" err="1"/>
              <a:t>prediction</a:t>
            </a:r>
            <a:r>
              <a:rPr lang="tr-TR" dirty="0"/>
              <a:t>),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smtClean="0"/>
              <a:t>protein </a:t>
            </a:r>
            <a:r>
              <a:rPr lang="tr-TR" dirty="0" err="1" smtClean="0"/>
              <a:t>level</a:t>
            </a:r>
            <a:r>
              <a:rPr lang="tr-TR" dirty="0" smtClean="0"/>
              <a:t> </a:t>
            </a:r>
            <a:r>
              <a:rPr lang="tr-TR" dirty="0" err="1"/>
              <a:t>classification</a:t>
            </a:r>
            <a:r>
              <a:rPr lang="tr-TR" dirty="0" smtClean="0"/>
              <a:t>.</a:t>
            </a:r>
          </a:p>
          <a:p>
            <a:endParaRPr lang="tr-TR" dirty="0" smtClean="0"/>
          </a:p>
          <a:p>
            <a:r>
              <a:rPr lang="tr-TR" dirty="0" err="1" smtClean="0"/>
              <a:t>Baselines</a:t>
            </a:r>
            <a:r>
              <a:rPr lang="tr-TR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VQ-VAE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 smtClean="0"/>
              <a:t>Inverse</a:t>
            </a:r>
            <a:r>
              <a:rPr lang="tr-TR" dirty="0" smtClean="0"/>
              <a:t> </a:t>
            </a:r>
            <a:r>
              <a:rPr lang="tr-TR" dirty="0" err="1" smtClean="0"/>
              <a:t>Folding</a:t>
            </a:r>
            <a:r>
              <a:rPr lang="tr-TR" dirty="0" smtClean="0"/>
              <a:t> (IF)</a:t>
            </a:r>
            <a:endParaRPr lang="en-US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Principles</a:t>
            </a:r>
            <a:r>
              <a:rPr lang="tr-TR" sz="2800" b="1" dirty="0" smtClean="0">
                <a:solidFill>
                  <a:schemeClr val="accent5"/>
                </a:solidFill>
              </a:rPr>
              <a:t> of Protein </a:t>
            </a:r>
            <a:r>
              <a:rPr lang="tr-TR" sz="2800" b="1" dirty="0" err="1" smtClean="0">
                <a:solidFill>
                  <a:schemeClr val="accent5"/>
                </a:solidFill>
              </a:rPr>
              <a:t>Structure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Tokenization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Definitions</a:t>
            </a:r>
            <a:endParaRPr lang="en-US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1531824" y="1886206"/>
                <a:ext cx="913553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tr-T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tr-T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tr-TR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3×3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be the space of backbone coordinate tensors and let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𝓥</m:t>
                    </m:r>
                  </m:oMath>
                </a14:m>
                <a:r>
                  <a:rPr lang="en-US" b="1" dirty="0" smtClean="0"/>
                  <a:t> be a finite codebook</a:t>
                </a:r>
                <a:r>
                  <a:rPr lang="en-US" dirty="0" smtClean="0"/>
                  <a:t>. A tokenizer is a tuple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𝐷𝑒𝑐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):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→ </m:t>
                    </m:r>
                    <m:sSup>
                      <m:sSupPr>
                        <m:ctrlPr>
                          <a:rPr lang="tr-T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mapping a structure x to a finite token sequence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𝐷𝑒𝑐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mapping</a:t>
                </a:r>
                <a:r>
                  <a:rPr lang="tr-TR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𝐷𝑒𝑐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)). </m:t>
                    </m:r>
                  </m:oMath>
                </a14:m>
                <a:r>
                  <a:rPr lang="en-US" dirty="0" smtClean="0"/>
                  <a:t>For dataset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 smtClean="0"/>
                  <a:t>and </a:t>
                </a:r>
                <a:r>
                  <a:rPr lang="en-US" b="1" dirty="0" smtClean="0"/>
                  <a:t>distortion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→ [0, ∞) </m:t>
                    </m:r>
                  </m:oMath>
                </a14:m>
                <a:r>
                  <a:rPr lang="en-US" dirty="0" smtClean="0"/>
                  <a:t>(e.g., </a:t>
                </a:r>
                <a:r>
                  <a:rPr lang="en-US" b="1" dirty="0" err="1" smtClean="0"/>
                  <a:t>Kabsch</a:t>
                </a:r>
                <a:r>
                  <a:rPr lang="en-US" b="1" dirty="0" smtClean="0"/>
                  <a:t>-aligned RMSD per residue</a:t>
                </a:r>
                <a:r>
                  <a:rPr lang="en-US" dirty="0" smtClean="0"/>
                  <a:t>), define:</a:t>
                </a:r>
                <a:endParaRPr lang="en-US" dirty="0"/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824" y="1886206"/>
                <a:ext cx="9135533" cy="1477328"/>
              </a:xfrm>
              <a:prstGeom prst="rect">
                <a:avLst/>
              </a:prstGeom>
              <a:blipFill>
                <a:blip r:embed="rId3"/>
                <a:stretch>
                  <a:fillRect l="-534" t="-2058" r="-400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346" y="3393559"/>
            <a:ext cx="9402487" cy="914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Dikdörtgen 7"/>
              <p:cNvSpPr/>
              <p:nvPr/>
            </p:nvSpPr>
            <p:spPr>
              <a:xfrm>
                <a:off x="1531823" y="4599365"/>
                <a:ext cx="9135533" cy="681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≥ 0 </m:t>
                    </m:r>
                  </m:oMath>
                </a14:m>
                <a:r>
                  <a:rPr lang="en-US" dirty="0"/>
                  <a:t>is the description length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𝐷𝑒𝑐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residue count; under a uniform per-token code,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𝐸𝑛𝑐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𝐸𝑛𝑐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tr-TR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tr-T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|.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Dikdörtgen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823" y="4599365"/>
                <a:ext cx="9135533" cy="681982"/>
              </a:xfrm>
              <a:prstGeom prst="rect">
                <a:avLst/>
              </a:prstGeom>
              <a:blipFill>
                <a:blip r:embed="rId5"/>
                <a:stretch>
                  <a:fillRect l="-534" t="-4464" b="-11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2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Experiments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Pareto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Optimality</a:t>
            </a:r>
            <a:endParaRPr lang="en-US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1431187" y="1598898"/>
                <a:ext cx="9568298" cy="679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tr-TR" dirty="0" smtClean="0"/>
                  <a:t> is </a:t>
                </a:r>
                <a:r>
                  <a:rPr lang="en-US" dirty="0" smtClean="0"/>
                  <a:t>Pareto-optimal </a:t>
                </a:r>
                <a:r>
                  <a:rPr lang="en-US" dirty="0"/>
                  <a:t>on D </a:t>
                </a:r>
                <a:r>
                  <a:rPr lang="en-US" dirty="0" err="1"/>
                  <a:t>iff</a:t>
                </a:r>
                <a:r>
                  <a:rPr lang="en-US" dirty="0"/>
                  <a:t> no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dirty="0"/>
                  <a:t>satisfies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𝐵𝑃𝑅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′;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≤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𝐵𝑃𝑅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∆(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′;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≤ ∆(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with at least one strict.</a:t>
                </a:r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187" y="1598898"/>
                <a:ext cx="9568298" cy="679481"/>
              </a:xfrm>
              <a:prstGeom prst="rect">
                <a:avLst/>
              </a:prstGeom>
              <a:blipFill>
                <a:blip r:embed="rId3"/>
                <a:stretch>
                  <a:fillRect l="-574" t="-2679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090" y="2278379"/>
            <a:ext cx="7536399" cy="4004816"/>
          </a:xfrm>
          <a:prstGeom prst="rect">
            <a:avLst/>
          </a:prstGeom>
        </p:spPr>
      </p:pic>
      <p:sp>
        <p:nvSpPr>
          <p:cNvPr id="3" name="Dikdörtgen 2"/>
          <p:cNvSpPr/>
          <p:nvPr/>
        </p:nvSpPr>
        <p:spPr>
          <a:xfrm>
            <a:off x="821093" y="6346343"/>
            <a:ext cx="65715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i="1" dirty="0" err="1" smtClean="0">
                <a:solidFill>
                  <a:schemeClr val="accent1"/>
                </a:solidFill>
              </a:rPr>
              <a:t>Note</a:t>
            </a:r>
            <a:r>
              <a:rPr lang="tr-TR" sz="1600" i="1" dirty="0" smtClean="0">
                <a:solidFill>
                  <a:schemeClr val="accent1"/>
                </a:solidFill>
              </a:rPr>
              <a:t>: </a:t>
            </a:r>
            <a:r>
              <a:rPr lang="en-US" sz="1600" i="1" dirty="0" smtClean="0">
                <a:solidFill>
                  <a:schemeClr val="accent1"/>
                </a:solidFill>
              </a:rPr>
              <a:t>GEOBPE’s </a:t>
            </a:r>
            <a:r>
              <a:rPr lang="en-US" sz="1600" i="1" dirty="0">
                <a:solidFill>
                  <a:schemeClr val="accent1"/>
                </a:solidFill>
              </a:rPr>
              <a:t>training data was only ≈ 7</a:t>
            </a:r>
            <a:r>
              <a:rPr lang="en-US" sz="1600" i="1" dirty="0" smtClean="0">
                <a:solidFill>
                  <a:schemeClr val="accent1"/>
                </a:solidFill>
              </a:rPr>
              <a:t>%</a:t>
            </a:r>
            <a:r>
              <a:rPr lang="tr-TR" sz="1600" i="1" dirty="0" smtClean="0">
                <a:solidFill>
                  <a:schemeClr val="accent1"/>
                </a:solidFill>
              </a:rPr>
              <a:t> of </a:t>
            </a:r>
            <a:r>
              <a:rPr lang="tr-TR" sz="1600" i="1" dirty="0" err="1" smtClean="0">
                <a:solidFill>
                  <a:schemeClr val="accent1"/>
                </a:solidFill>
              </a:rPr>
              <a:t>ProToken</a:t>
            </a:r>
            <a:r>
              <a:rPr lang="en-US" sz="1600" i="1" dirty="0" smtClean="0">
                <a:solidFill>
                  <a:schemeClr val="accent1"/>
                </a:solidFill>
              </a:rPr>
              <a:t> </a:t>
            </a:r>
            <a:r>
              <a:rPr lang="en-US" sz="1600" i="1" dirty="0">
                <a:solidFill>
                  <a:schemeClr val="accent1"/>
                </a:solidFill>
              </a:rPr>
              <a:t>and 0.02% </a:t>
            </a:r>
            <a:r>
              <a:rPr lang="tr-TR" sz="1600" i="1" dirty="0" smtClean="0">
                <a:solidFill>
                  <a:schemeClr val="accent1"/>
                </a:solidFill>
              </a:rPr>
              <a:t>of ESM3</a:t>
            </a:r>
            <a:r>
              <a:rPr lang="en-US" sz="1600" i="1" dirty="0" smtClean="0">
                <a:solidFill>
                  <a:schemeClr val="accent1"/>
                </a:solidFill>
              </a:rPr>
              <a:t>.</a:t>
            </a:r>
            <a:endParaRPr lang="en-US" sz="1600" i="1" dirty="0">
              <a:solidFill>
                <a:schemeClr val="accent1"/>
              </a:solidFill>
            </a:endParaRPr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1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Experiments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Out</a:t>
            </a:r>
            <a:r>
              <a:rPr lang="tr-TR" dirty="0" smtClean="0">
                <a:solidFill>
                  <a:schemeClr val="accent5"/>
                </a:solidFill>
              </a:rPr>
              <a:t> of </a:t>
            </a:r>
            <a:r>
              <a:rPr lang="tr-TR" dirty="0" err="1" smtClean="0">
                <a:solidFill>
                  <a:schemeClr val="accent5"/>
                </a:solidFill>
              </a:rPr>
              <a:t>distribution</a:t>
            </a:r>
            <a:r>
              <a:rPr lang="tr-TR" dirty="0" smtClean="0">
                <a:solidFill>
                  <a:schemeClr val="accent5"/>
                </a:solidFill>
              </a:rPr>
              <a:t> (OOD) </a:t>
            </a:r>
            <a:r>
              <a:rPr lang="tr-TR" dirty="0" err="1" smtClean="0">
                <a:solidFill>
                  <a:schemeClr val="accent5"/>
                </a:solidFill>
              </a:rPr>
              <a:t>generalization</a:t>
            </a:r>
            <a:endParaRPr lang="en-US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1431187" y="1598898"/>
                <a:ext cx="9568298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tr-TR" dirty="0" smtClean="0"/>
                  <a:t> </a:t>
                </a:r>
                <a:r>
                  <a:rPr lang="en-US" dirty="0" smtClean="0"/>
                  <a:t>generalizes </a:t>
                </a:r>
                <a:r>
                  <a:rPr lang="en-US" dirty="0"/>
                  <a:t>OOD if, on unseen test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⊂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∆(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tr-T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 ≈ ∆(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187" y="1598898"/>
                <a:ext cx="9568298" cy="376770"/>
              </a:xfrm>
              <a:prstGeom prst="rect">
                <a:avLst/>
              </a:prstGeom>
              <a:blipFill>
                <a:blip r:embed="rId3"/>
                <a:stretch>
                  <a:fillRect t="-483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090" y="2278379"/>
            <a:ext cx="7536399" cy="4004816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7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Experiments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Token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Efficiency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567" y="1378934"/>
            <a:ext cx="7418638" cy="288000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205" y="4343042"/>
            <a:ext cx="7416000" cy="2001630"/>
          </a:xfrm>
          <a:prstGeom prst="rect">
            <a:avLst/>
          </a:prstGeom>
        </p:spPr>
      </p:pic>
      <p:sp>
        <p:nvSpPr>
          <p:cNvPr id="8" name="Slayt Numarası Yer Tutucus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8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Experiments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Downstream</a:t>
            </a:r>
            <a:r>
              <a:rPr lang="tr-TR" dirty="0" smtClean="0">
                <a:solidFill>
                  <a:schemeClr val="accent5"/>
                </a:solidFill>
              </a:rPr>
              <a:t> transfer </a:t>
            </a:r>
            <a:r>
              <a:rPr lang="tr-TR" dirty="0" err="1" smtClean="0">
                <a:solidFill>
                  <a:schemeClr val="accent5"/>
                </a:solidFill>
              </a:rPr>
              <a:t>via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codebook</a:t>
            </a:r>
            <a:r>
              <a:rPr lang="tr-TR" dirty="0" smtClean="0">
                <a:solidFill>
                  <a:schemeClr val="accent5"/>
                </a:solidFill>
              </a:rPr>
              <a:t> / </a:t>
            </a:r>
            <a:r>
              <a:rPr lang="tr-TR" dirty="0" err="1" smtClean="0">
                <a:solidFill>
                  <a:schemeClr val="accent5"/>
                </a:solidFill>
              </a:rPr>
              <a:t>vocabulary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1431187" y="1598898"/>
            <a:ext cx="9568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/>
              <a:t>A PST </a:t>
            </a:r>
            <a:r>
              <a:rPr lang="tr-TR" sz="1600" dirty="0" err="1" smtClean="0"/>
              <a:t>should</a:t>
            </a:r>
            <a:r>
              <a:rPr lang="tr-TR" sz="1600" dirty="0" smtClean="0"/>
              <a:t> </a:t>
            </a:r>
            <a:r>
              <a:rPr lang="tr-TR" sz="1600" dirty="0" err="1" smtClean="0"/>
              <a:t>work</a:t>
            </a:r>
            <a:r>
              <a:rPr lang="tr-TR" sz="1600" dirty="0" smtClean="0"/>
              <a:t> </a:t>
            </a:r>
            <a:r>
              <a:rPr lang="tr-TR" sz="1600" dirty="0" err="1" smtClean="0"/>
              <a:t>beyond</a:t>
            </a:r>
            <a:r>
              <a:rPr lang="tr-TR" sz="1600" dirty="0" smtClean="0"/>
              <a:t> </a:t>
            </a:r>
            <a:r>
              <a:rPr lang="tr-TR" sz="1600" dirty="0" err="1" smtClean="0"/>
              <a:t>compression</a:t>
            </a:r>
            <a:r>
              <a:rPr lang="tr-TR" sz="1600" dirty="0" smtClean="0"/>
              <a:t>, </a:t>
            </a:r>
            <a:r>
              <a:rPr lang="tr-TR" sz="1600" dirty="0" err="1" smtClean="0"/>
              <a:t>and</a:t>
            </a:r>
            <a:r>
              <a:rPr lang="tr-TR" sz="1600" dirty="0" smtClean="0"/>
              <a:t> </a:t>
            </a:r>
            <a:r>
              <a:rPr lang="tr-TR" sz="1600" dirty="0" err="1" smtClean="0"/>
              <a:t>learn</a:t>
            </a:r>
            <a:r>
              <a:rPr lang="tr-TR" sz="1600" dirty="0" smtClean="0"/>
              <a:t> </a:t>
            </a:r>
            <a:r>
              <a:rPr lang="tr-TR" sz="1600" dirty="0" err="1" smtClean="0"/>
              <a:t>signals</a:t>
            </a:r>
            <a:r>
              <a:rPr lang="tr-TR" sz="1600" dirty="0" smtClean="0"/>
              <a:t> </a:t>
            </a:r>
            <a:r>
              <a:rPr lang="tr-TR" sz="1600" dirty="0" err="1" smtClean="0"/>
              <a:t>related</a:t>
            </a:r>
            <a:r>
              <a:rPr lang="tr-TR" sz="1600" dirty="0" smtClean="0"/>
              <a:t> </a:t>
            </a:r>
            <a:r>
              <a:rPr lang="tr-TR" sz="1600" dirty="0" err="1" smtClean="0"/>
              <a:t>to</a:t>
            </a:r>
            <a:r>
              <a:rPr lang="tr-TR" sz="1600" dirty="0" smtClean="0"/>
              <a:t> </a:t>
            </a:r>
            <a:r>
              <a:rPr lang="tr-TR" sz="1600" dirty="0" err="1" smtClean="0"/>
              <a:t>function</a:t>
            </a:r>
            <a:r>
              <a:rPr lang="tr-TR" sz="1600" dirty="0" smtClean="0"/>
              <a:t>. </a:t>
            </a:r>
            <a:r>
              <a:rPr lang="tr-TR" sz="1600" dirty="0" err="1" smtClean="0"/>
              <a:t>This</a:t>
            </a:r>
            <a:r>
              <a:rPr lang="tr-TR" sz="1600" dirty="0" smtClean="0"/>
              <a:t> </a:t>
            </a:r>
            <a:r>
              <a:rPr lang="tr-TR" sz="1600" dirty="0" err="1" smtClean="0"/>
              <a:t>ability</a:t>
            </a:r>
            <a:r>
              <a:rPr lang="tr-TR" sz="1600" dirty="0" smtClean="0"/>
              <a:t> is </a:t>
            </a:r>
            <a:r>
              <a:rPr lang="tr-TR" sz="1600" dirty="0" err="1" smtClean="0"/>
              <a:t>investigated</a:t>
            </a:r>
            <a:r>
              <a:rPr lang="tr-TR" sz="1600" dirty="0" smtClean="0"/>
              <a:t> </a:t>
            </a:r>
            <a:r>
              <a:rPr lang="tr-TR" sz="1600" dirty="0" err="1" smtClean="0"/>
              <a:t>by</a:t>
            </a:r>
            <a:r>
              <a:rPr lang="tr-TR" sz="1600" dirty="0" smtClean="0"/>
              <a:t> test </a:t>
            </a:r>
            <a:r>
              <a:rPr lang="tr-TR" sz="1600" dirty="0" err="1" smtClean="0"/>
              <a:t>performance</a:t>
            </a:r>
            <a:r>
              <a:rPr lang="tr-TR" sz="1600" dirty="0" smtClean="0"/>
              <a:t> on </a:t>
            </a:r>
            <a:r>
              <a:rPr lang="tr-TR" sz="1600" dirty="0" err="1" smtClean="0"/>
              <a:t>downstream</a:t>
            </a:r>
            <a:r>
              <a:rPr lang="tr-TR" sz="1600" dirty="0" smtClean="0"/>
              <a:t> </a:t>
            </a:r>
            <a:r>
              <a:rPr lang="tr-TR" sz="1600" dirty="0" err="1" smtClean="0"/>
              <a:t>tasks</a:t>
            </a:r>
            <a:r>
              <a:rPr lang="tr-TR" sz="1600" dirty="0" smtClean="0"/>
              <a:t> </a:t>
            </a:r>
            <a:r>
              <a:rPr lang="tr-TR" sz="1600" dirty="0" err="1" smtClean="0"/>
              <a:t>using</a:t>
            </a:r>
            <a:r>
              <a:rPr lang="tr-TR" sz="1600" dirty="0" smtClean="0"/>
              <a:t> </a:t>
            </a:r>
            <a:r>
              <a:rPr lang="tr-TR" sz="1600" dirty="0" err="1" smtClean="0"/>
              <a:t>vocabulary</a:t>
            </a:r>
            <a:r>
              <a:rPr lang="tr-TR" sz="1600" dirty="0" smtClean="0"/>
              <a:t> </a:t>
            </a:r>
            <a:r>
              <a:rPr lang="tr-TR" sz="1600" dirty="0" err="1" smtClean="0"/>
              <a:t>information</a:t>
            </a:r>
            <a:r>
              <a:rPr lang="tr-TR" sz="1600" dirty="0" smtClean="0"/>
              <a:t> </a:t>
            </a:r>
            <a:r>
              <a:rPr lang="tr-TR" sz="1600" dirty="0" err="1" smtClean="0"/>
              <a:t>together</a:t>
            </a:r>
            <a:r>
              <a:rPr lang="tr-TR" sz="1600" dirty="0" smtClean="0"/>
              <a:t> </a:t>
            </a:r>
            <a:r>
              <a:rPr lang="tr-TR" sz="1600" dirty="0" err="1" smtClean="0"/>
              <a:t>with</a:t>
            </a:r>
            <a:r>
              <a:rPr lang="tr-TR" sz="1600" dirty="0" smtClean="0"/>
              <a:t> a </a:t>
            </a:r>
            <a:r>
              <a:rPr lang="tr-TR" sz="1600" dirty="0" err="1" smtClean="0"/>
              <a:t>feature</a:t>
            </a:r>
            <a:r>
              <a:rPr lang="tr-TR" sz="1600" dirty="0" smtClean="0"/>
              <a:t> </a:t>
            </a:r>
            <a:r>
              <a:rPr lang="tr-TR" sz="1600" dirty="0" err="1" smtClean="0"/>
              <a:t>extractor</a:t>
            </a:r>
            <a:r>
              <a:rPr lang="tr-TR" sz="1600" dirty="0" smtClean="0"/>
              <a:t>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Dikdörtgen 6"/>
              <p:cNvSpPr/>
              <p:nvPr/>
            </p:nvSpPr>
            <p:spPr>
              <a:xfrm>
                <a:off x="1431187" y="2644164"/>
                <a:ext cx="3855479" cy="718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r-TR" sz="1600" b="0" dirty="0" smtClean="0"/>
                  <a:t>Per </a:t>
                </a:r>
                <a:r>
                  <a:rPr lang="tr-TR" sz="1600" b="0" dirty="0" err="1" smtClean="0"/>
                  <a:t>residue</a:t>
                </a:r>
                <a:r>
                  <a:rPr lang="tr-TR" sz="1600" b="0" dirty="0" smtClean="0"/>
                  <a:t> </a:t>
                </a:r>
                <a:r>
                  <a:rPr lang="tr-TR" sz="1600" b="0" dirty="0" err="1" smtClean="0"/>
                  <a:t>features</a:t>
                </a:r>
                <a:r>
                  <a:rPr lang="tr-TR" sz="1600" b="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tr-T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sub>
                      </m:sSub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sSub>
                        <m:sSubPr>
                          <m:ctrlPr>
                            <a:rPr lang="tr-T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tr-T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tr-T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 dirty="0">
                          <a:latin typeface="Cambria Math" panose="02040503050406030204" pitchFamily="18" charset="0"/>
                        </a:rPr>
                        <m:t>)) ∈ </m:t>
                      </m:r>
                      <m:sSup>
                        <m:sSupPr>
                          <m:ctrlPr>
                            <a:rPr lang="tr-TR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tr-T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tr-T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tr-T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tr-T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Dikdörtgen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187" y="2644164"/>
                <a:ext cx="3855479" cy="718210"/>
              </a:xfrm>
              <a:prstGeom prst="rect">
                <a:avLst/>
              </a:prstGeom>
              <a:blipFill>
                <a:blip r:embed="rId3"/>
                <a:stretch>
                  <a:fillRect l="-949" t="-2542" b="-4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/>
              <p:cNvSpPr txBox="1"/>
              <p:nvPr/>
            </p:nvSpPr>
            <p:spPr>
              <a:xfrm>
                <a:off x="5379720" y="2337561"/>
                <a:ext cx="575310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1600" dirty="0" err="1" smtClean="0"/>
                  <a:t>Where</a:t>
                </a:r>
                <a:r>
                  <a:rPr lang="tr-TR" sz="1600" dirty="0" smtClean="0"/>
                  <a:t>:</a:t>
                </a:r>
              </a:p>
              <a:p>
                <a:endParaRPr lang="tr-T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tr-T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tr-TR" sz="1600" dirty="0" smtClean="0"/>
                  <a:t> </a:t>
                </a:r>
                <a:r>
                  <a:rPr lang="tr-TR" sz="1600" dirty="0" err="1" smtClean="0"/>
                  <a:t>denotes</a:t>
                </a:r>
                <a:r>
                  <a:rPr lang="tr-TR" sz="1600" dirty="0" smtClean="0"/>
                  <a:t> </a:t>
                </a:r>
                <a:r>
                  <a:rPr lang="tr-TR" sz="1600" dirty="0" err="1" smtClean="0"/>
                  <a:t>vocabulary</a:t>
                </a:r>
                <a:endParaRPr lang="tr-T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16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tr-TR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tr-TR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tr-TR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r-TR" sz="1600" dirty="0" smtClean="0"/>
                  <a:t> </a:t>
                </a:r>
                <a:r>
                  <a:rPr lang="tr-TR" sz="1600" dirty="0" err="1" smtClean="0"/>
                  <a:t>denotes</a:t>
                </a:r>
                <a:r>
                  <a:rPr lang="tr-TR" sz="1600" dirty="0" smtClean="0"/>
                  <a:t> </a:t>
                </a:r>
                <a:r>
                  <a:rPr lang="tr-TR" sz="1600" dirty="0" err="1" smtClean="0"/>
                  <a:t>residue</a:t>
                </a:r>
                <a:r>
                  <a:rPr lang="tr-TR" sz="1600" dirty="0" smtClean="0"/>
                  <a:t> </a:t>
                </a:r>
                <a:r>
                  <a:rPr lang="tr-TR" sz="1600" dirty="0" err="1" smtClean="0"/>
                  <a:t>count</a:t>
                </a:r>
                <a:endParaRPr lang="tr-T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tr-TR" sz="1600" dirty="0" smtClean="0"/>
                  <a:t> </a:t>
                </a:r>
                <a:r>
                  <a:rPr lang="tr-TR" sz="1600" dirty="0" err="1" smtClean="0"/>
                  <a:t>denotes</a:t>
                </a:r>
                <a:r>
                  <a:rPr lang="tr-TR" sz="1600" dirty="0" smtClean="0"/>
                  <a:t> a </a:t>
                </a:r>
                <a:r>
                  <a:rPr lang="tr-TR" sz="1600" dirty="0" err="1" smtClean="0"/>
                  <a:t>parametrized</a:t>
                </a:r>
                <a:r>
                  <a:rPr lang="tr-TR" sz="1600" dirty="0" smtClean="0"/>
                  <a:t> </a:t>
                </a:r>
                <a:r>
                  <a:rPr lang="tr-TR" sz="1600" dirty="0" err="1" smtClean="0"/>
                  <a:t>pretrained</a:t>
                </a:r>
                <a:r>
                  <a:rPr lang="tr-TR" sz="1600" dirty="0" smtClean="0"/>
                  <a:t> </a:t>
                </a:r>
                <a:r>
                  <a:rPr lang="tr-TR" sz="1600" dirty="0" err="1" smtClean="0"/>
                  <a:t>feature</a:t>
                </a:r>
                <a:r>
                  <a:rPr lang="tr-TR" sz="1600" dirty="0" smtClean="0"/>
                  <a:t> </a:t>
                </a:r>
                <a:r>
                  <a:rPr lang="tr-TR" sz="1600" dirty="0" err="1" smtClean="0"/>
                  <a:t>extractor</a:t>
                </a:r>
                <a:endParaRPr lang="tr-T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tr-T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sub>
                    </m:sSub>
                  </m:oMath>
                </a14:m>
                <a:r>
                  <a:rPr lang="tr-TR" sz="1600" dirty="0" smtClean="0"/>
                  <a:t> </a:t>
                </a:r>
                <a:r>
                  <a:rPr lang="tr-TR" sz="1600" dirty="0" err="1" smtClean="0"/>
                  <a:t>denotes</a:t>
                </a:r>
                <a:r>
                  <a:rPr lang="tr-TR" sz="1600" dirty="0" smtClean="0"/>
                  <a:t> a </a:t>
                </a:r>
                <a:r>
                  <a:rPr lang="tr-TR" sz="1600" dirty="0" err="1" smtClean="0"/>
                  <a:t>feature</a:t>
                </a:r>
                <a:r>
                  <a:rPr lang="tr-TR" sz="1600" dirty="0" smtClean="0"/>
                  <a:t> </a:t>
                </a:r>
                <a:r>
                  <a:rPr lang="tr-TR" sz="1600" dirty="0" err="1" smtClean="0"/>
                  <a:t>induction</a:t>
                </a:r>
                <a:r>
                  <a:rPr lang="tr-TR" sz="1600" dirty="0" smtClean="0"/>
                  <a:t> </a:t>
                </a:r>
                <a:r>
                  <a:rPr lang="tr-TR" sz="1600" dirty="0" err="1" smtClean="0"/>
                  <a:t>function</a:t>
                </a:r>
                <a:r>
                  <a:rPr lang="tr-TR" sz="1600" dirty="0" smtClean="0"/>
                  <a:t> </a:t>
                </a:r>
                <a:r>
                  <a:rPr lang="tr-TR" sz="1600" dirty="0" err="1" smtClean="0"/>
                  <a:t>that</a:t>
                </a:r>
                <a:r>
                  <a:rPr lang="tr-TR" sz="1600" dirty="0" smtClean="0"/>
                  <a:t> </a:t>
                </a:r>
                <a:r>
                  <a:rPr lang="tr-TR" sz="1600" dirty="0" err="1" smtClean="0"/>
                  <a:t>uses</a:t>
                </a:r>
                <a:r>
                  <a:rPr lang="tr-TR" sz="1600" dirty="0" smtClean="0"/>
                  <a:t> </a:t>
                </a:r>
                <a:r>
                  <a:rPr lang="tr-TR" sz="1600" dirty="0" err="1" smtClean="0"/>
                  <a:t>learned</a:t>
                </a:r>
                <a:r>
                  <a:rPr lang="tr-TR" sz="1600" dirty="0" smtClean="0"/>
                  <a:t> </a:t>
                </a:r>
                <a:r>
                  <a:rPr lang="tr-TR" sz="1600" dirty="0" err="1" smtClean="0"/>
                  <a:t>vocabulary</a:t>
                </a:r>
                <a:r>
                  <a:rPr lang="tr-TR" sz="1600" dirty="0" smtClean="0"/>
                  <a:t> </a:t>
                </a:r>
                <a:r>
                  <a:rPr lang="tr-TR" sz="1600" dirty="0" err="1" smtClean="0"/>
                  <a:t>structure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Metin kutusu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720" y="2337561"/>
                <a:ext cx="5753100" cy="1815882"/>
              </a:xfrm>
              <a:prstGeom prst="rect">
                <a:avLst/>
              </a:prstGeom>
              <a:blipFill>
                <a:blip r:embed="rId4"/>
                <a:stretch>
                  <a:fillRect l="-636" t="-1007" b="-3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1431187" y="4613934"/>
                <a:ext cx="9568298" cy="631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1600" dirty="0" smtClean="0"/>
                  <a:t>For VQ-VAE model 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tr-TR" sz="1600" dirty="0" smtClean="0"/>
                  <a:t> </a:t>
                </a:r>
                <a:r>
                  <a:rPr lang="tr-TR" sz="1600" dirty="0" err="1" smtClean="0"/>
                  <a:t>and</a:t>
                </a:r>
                <a:r>
                  <a:rPr lang="tr-TR" sz="1600" dirty="0" smtClean="0"/>
                  <a:t> </a:t>
                </a:r>
                <a14:m>
                  <m:oMath xmlns:m="http://schemas.openxmlformats.org/officeDocument/2006/math">
                    <m:r>
                      <a:rPr lang="tr-T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tr-TR" sz="1600" dirty="0" smtClean="0"/>
                  <a:t> </a:t>
                </a:r>
                <a:r>
                  <a:rPr lang="tr-TR" sz="1600" dirty="0" err="1" smtClean="0"/>
                  <a:t>are</a:t>
                </a:r>
                <a:r>
                  <a:rPr lang="tr-TR" sz="1600" dirty="0" smtClean="0"/>
                  <a:t> </a:t>
                </a:r>
                <a:r>
                  <a:rPr lang="tr-TR" sz="1600" dirty="0" err="1" smtClean="0"/>
                  <a:t>jointly</a:t>
                </a:r>
                <a:r>
                  <a:rPr lang="tr-TR" sz="1600" dirty="0" smtClean="0"/>
                  <a:t> </a:t>
                </a:r>
                <a:r>
                  <a:rPr lang="tr-TR" sz="1600" dirty="0" err="1" smtClean="0"/>
                  <a:t>learned</a:t>
                </a:r>
                <a:r>
                  <a:rPr lang="tr-TR" sz="1600" dirty="0" smtClean="0"/>
                  <a:t>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6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tr-T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sub>
                      <m:sup>
                        <m:r>
                          <a:rPr lang="tr-T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𝑉𝑄</m:t>
                        </m:r>
                        <m:r>
                          <a:rPr lang="tr-T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tr-T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𝑉𝐴𝐸</m:t>
                        </m:r>
                      </m:sup>
                    </m:sSubSup>
                    <m:r>
                      <a:rPr lang="pt-BR" sz="1600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tr-TR" sz="1600" b="0" i="1" dirty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tr-TR" sz="1600" b="0" i="1" dirty="0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tr-TR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tr-TR" sz="16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tr-TR" sz="1600" b="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tr-TR" sz="1600" dirty="0" smtClean="0"/>
                  <a:t>.</a:t>
                </a:r>
              </a:p>
              <a:p>
                <a:r>
                  <a:rPr lang="tr-TR" sz="1600" dirty="0" err="1" smtClean="0"/>
                  <a:t>For</a:t>
                </a:r>
                <a:r>
                  <a:rPr lang="tr-TR" sz="1600" dirty="0" smtClean="0"/>
                  <a:t> GEOBPE, </a:t>
                </a:r>
                <a:r>
                  <a:rPr lang="tr-TR" sz="1600" dirty="0" err="1" smtClean="0"/>
                  <a:t>they</a:t>
                </a:r>
                <a:r>
                  <a:rPr lang="tr-TR" sz="1600" dirty="0" smtClean="0"/>
                  <a:t> </a:t>
                </a:r>
                <a:r>
                  <a:rPr lang="tr-TR" sz="1600" dirty="0" err="1" smtClean="0"/>
                  <a:t>use</a:t>
                </a:r>
                <a:r>
                  <a:rPr lang="tr-TR" sz="1600" dirty="0" smtClean="0"/>
                  <a:t> ESM3 as </a:t>
                </a:r>
                <a:r>
                  <a:rPr lang="tr-TR" sz="1600" dirty="0" err="1" smtClean="0"/>
                  <a:t>feature</a:t>
                </a:r>
                <a:r>
                  <a:rPr lang="tr-TR" sz="1600" dirty="0" smtClean="0"/>
                  <a:t> </a:t>
                </a:r>
                <a:r>
                  <a:rPr lang="tr-TR" sz="1600" dirty="0" err="1" smtClean="0"/>
                  <a:t>extractor</a:t>
                </a:r>
                <a:r>
                  <a:rPr lang="tr-TR" sz="1600" dirty="0" smtClean="0"/>
                  <a:t>, </a:t>
                </a:r>
                <a:r>
                  <a:rPr lang="tr-TR" sz="1600" dirty="0" err="1" smtClean="0"/>
                  <a:t>showing</a:t>
                </a:r>
                <a:r>
                  <a:rPr lang="tr-TR" sz="1600" dirty="0" smtClean="0"/>
                  <a:t> 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p>
                        <m:r>
                          <a:rPr lang="tr-T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𝐺𝐸𝑂𝐵𝑃𝐸</m:t>
                        </m:r>
                      </m:sup>
                    </m:sSup>
                  </m:oMath>
                </a14:m>
                <a:r>
                  <a:rPr lang="tr-TR" sz="1600" dirty="0" smtClean="0"/>
                  <a:t> can transfer </a:t>
                </a:r>
                <a:r>
                  <a:rPr lang="tr-TR" sz="1600" dirty="0" err="1" smtClean="0"/>
                  <a:t>useful</a:t>
                </a:r>
                <a:r>
                  <a:rPr lang="tr-TR" sz="1600" dirty="0" smtClean="0"/>
                  <a:t> </a:t>
                </a:r>
                <a:r>
                  <a:rPr lang="tr-TR" sz="1600" dirty="0" err="1" smtClean="0"/>
                  <a:t>signals</a:t>
                </a:r>
                <a:r>
                  <a:rPr lang="tr-TR" sz="1600" dirty="0" smtClean="0"/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187" y="4613934"/>
                <a:ext cx="9568298" cy="631776"/>
              </a:xfrm>
              <a:prstGeom prst="rect">
                <a:avLst/>
              </a:prstGeom>
              <a:blipFill>
                <a:blip r:embed="rId5"/>
                <a:stretch>
                  <a:fillRect l="-382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ayt Numarası Yer Tutucusu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6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Experiments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Downstream</a:t>
            </a:r>
            <a:r>
              <a:rPr lang="tr-TR" dirty="0" smtClean="0">
                <a:solidFill>
                  <a:schemeClr val="accent5"/>
                </a:solidFill>
              </a:rPr>
              <a:t> transfer </a:t>
            </a:r>
            <a:r>
              <a:rPr lang="tr-TR" dirty="0" err="1" smtClean="0">
                <a:solidFill>
                  <a:schemeClr val="accent5"/>
                </a:solidFill>
              </a:rPr>
              <a:t>via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codebook</a:t>
            </a:r>
            <a:r>
              <a:rPr lang="tr-TR" dirty="0" smtClean="0">
                <a:solidFill>
                  <a:schemeClr val="accent5"/>
                </a:solidFill>
              </a:rPr>
              <a:t> / </a:t>
            </a:r>
            <a:r>
              <a:rPr lang="tr-TR" dirty="0" err="1" smtClean="0">
                <a:solidFill>
                  <a:schemeClr val="accent5"/>
                </a:solidFill>
              </a:rPr>
              <a:t>vocabulary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1431187" y="1598898"/>
            <a:ext cx="95682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/>
              <a:t>A PST </a:t>
            </a:r>
            <a:r>
              <a:rPr lang="tr-TR" sz="1600" dirty="0" err="1" smtClean="0"/>
              <a:t>should</a:t>
            </a:r>
            <a:r>
              <a:rPr lang="tr-TR" sz="1600" dirty="0" smtClean="0"/>
              <a:t> </a:t>
            </a:r>
            <a:r>
              <a:rPr lang="tr-TR" sz="1600" dirty="0" err="1" smtClean="0"/>
              <a:t>work</a:t>
            </a:r>
            <a:r>
              <a:rPr lang="tr-TR" sz="1600" dirty="0" smtClean="0"/>
              <a:t> </a:t>
            </a:r>
            <a:r>
              <a:rPr lang="tr-TR" sz="1600" dirty="0" err="1" smtClean="0"/>
              <a:t>beyond</a:t>
            </a:r>
            <a:r>
              <a:rPr lang="tr-TR" sz="1600" dirty="0" smtClean="0"/>
              <a:t> </a:t>
            </a:r>
            <a:r>
              <a:rPr lang="tr-TR" sz="1600" dirty="0" err="1" smtClean="0"/>
              <a:t>compression</a:t>
            </a:r>
            <a:r>
              <a:rPr lang="tr-TR" sz="1600" dirty="0" smtClean="0"/>
              <a:t>, </a:t>
            </a:r>
            <a:r>
              <a:rPr lang="tr-TR" sz="1600" dirty="0" err="1" smtClean="0"/>
              <a:t>and</a:t>
            </a:r>
            <a:r>
              <a:rPr lang="tr-TR" sz="1600" dirty="0" smtClean="0"/>
              <a:t> </a:t>
            </a:r>
            <a:r>
              <a:rPr lang="tr-TR" sz="1600" dirty="0" err="1" smtClean="0"/>
              <a:t>learn</a:t>
            </a:r>
            <a:r>
              <a:rPr lang="tr-TR" sz="1600" dirty="0" smtClean="0"/>
              <a:t> </a:t>
            </a:r>
            <a:r>
              <a:rPr lang="tr-TR" sz="1600" dirty="0" err="1" smtClean="0"/>
              <a:t>signals</a:t>
            </a:r>
            <a:r>
              <a:rPr lang="tr-TR" sz="1600" dirty="0" smtClean="0"/>
              <a:t> </a:t>
            </a:r>
            <a:r>
              <a:rPr lang="tr-TR" sz="1600" dirty="0" err="1" smtClean="0"/>
              <a:t>related</a:t>
            </a:r>
            <a:r>
              <a:rPr lang="tr-TR" sz="1600" dirty="0" smtClean="0"/>
              <a:t> </a:t>
            </a:r>
            <a:r>
              <a:rPr lang="tr-TR" sz="1600" dirty="0" err="1" smtClean="0"/>
              <a:t>to</a:t>
            </a:r>
            <a:r>
              <a:rPr lang="tr-TR" sz="1600" dirty="0" smtClean="0"/>
              <a:t> </a:t>
            </a:r>
            <a:r>
              <a:rPr lang="tr-TR" sz="1600" dirty="0" err="1" smtClean="0"/>
              <a:t>function</a:t>
            </a:r>
            <a:r>
              <a:rPr lang="tr-TR" sz="1600" dirty="0" smtClean="0"/>
              <a:t>. </a:t>
            </a:r>
            <a:r>
              <a:rPr lang="tr-TR" sz="1600" dirty="0" err="1" smtClean="0"/>
              <a:t>This</a:t>
            </a:r>
            <a:r>
              <a:rPr lang="tr-TR" sz="1600" dirty="0" smtClean="0"/>
              <a:t> </a:t>
            </a:r>
            <a:r>
              <a:rPr lang="tr-TR" sz="1600" dirty="0" err="1" smtClean="0"/>
              <a:t>ability</a:t>
            </a:r>
            <a:r>
              <a:rPr lang="tr-TR" sz="1600" dirty="0" smtClean="0"/>
              <a:t> is </a:t>
            </a:r>
            <a:r>
              <a:rPr lang="tr-TR" sz="1600" dirty="0" err="1" smtClean="0"/>
              <a:t>investigated</a:t>
            </a:r>
            <a:r>
              <a:rPr lang="tr-TR" sz="1600" dirty="0" smtClean="0"/>
              <a:t> </a:t>
            </a:r>
            <a:r>
              <a:rPr lang="tr-TR" sz="1600" dirty="0" err="1" smtClean="0"/>
              <a:t>by</a:t>
            </a:r>
            <a:r>
              <a:rPr lang="tr-TR" sz="1600" dirty="0" smtClean="0"/>
              <a:t> test </a:t>
            </a:r>
            <a:r>
              <a:rPr lang="tr-TR" sz="1600" dirty="0" err="1" smtClean="0"/>
              <a:t>performance</a:t>
            </a:r>
            <a:r>
              <a:rPr lang="tr-TR" sz="1600" dirty="0" smtClean="0"/>
              <a:t> on </a:t>
            </a:r>
            <a:r>
              <a:rPr lang="tr-TR" sz="1600" dirty="0" err="1" smtClean="0"/>
              <a:t>downstream</a:t>
            </a:r>
            <a:r>
              <a:rPr lang="tr-TR" sz="1600" dirty="0" smtClean="0"/>
              <a:t> </a:t>
            </a:r>
            <a:r>
              <a:rPr lang="tr-TR" sz="1600" dirty="0" err="1" smtClean="0"/>
              <a:t>tasks</a:t>
            </a:r>
            <a:r>
              <a:rPr lang="tr-TR" sz="1600" dirty="0" smtClean="0"/>
              <a:t> </a:t>
            </a:r>
            <a:r>
              <a:rPr lang="tr-TR" sz="1600" dirty="0" err="1" smtClean="0"/>
              <a:t>using</a:t>
            </a:r>
            <a:r>
              <a:rPr lang="tr-TR" sz="1600" dirty="0" smtClean="0"/>
              <a:t> </a:t>
            </a:r>
            <a:r>
              <a:rPr lang="tr-TR" sz="1600" dirty="0" err="1" smtClean="0"/>
              <a:t>vocabulary</a:t>
            </a:r>
            <a:r>
              <a:rPr lang="tr-TR" sz="1600" dirty="0" smtClean="0"/>
              <a:t> </a:t>
            </a:r>
            <a:r>
              <a:rPr lang="tr-TR" sz="1600" dirty="0" err="1" smtClean="0"/>
              <a:t>information</a:t>
            </a:r>
            <a:r>
              <a:rPr lang="tr-TR" sz="1600" dirty="0" smtClean="0"/>
              <a:t> </a:t>
            </a:r>
            <a:r>
              <a:rPr lang="tr-TR" sz="1600" dirty="0" err="1" smtClean="0"/>
              <a:t>together</a:t>
            </a:r>
            <a:r>
              <a:rPr lang="tr-TR" sz="1600" dirty="0" smtClean="0"/>
              <a:t> </a:t>
            </a:r>
            <a:r>
              <a:rPr lang="tr-TR" sz="1600" dirty="0" err="1" smtClean="0"/>
              <a:t>with</a:t>
            </a:r>
            <a:r>
              <a:rPr lang="tr-TR" sz="1600" dirty="0" smtClean="0"/>
              <a:t> a </a:t>
            </a:r>
            <a:r>
              <a:rPr lang="tr-TR" sz="1600" dirty="0" err="1" smtClean="0"/>
              <a:t>feature</a:t>
            </a:r>
            <a:r>
              <a:rPr lang="tr-TR" sz="1600" dirty="0" smtClean="0"/>
              <a:t> </a:t>
            </a:r>
            <a:r>
              <a:rPr lang="tr-TR" sz="1600" dirty="0" err="1" smtClean="0"/>
              <a:t>extractor</a:t>
            </a:r>
            <a:r>
              <a:rPr lang="tr-TR" sz="1600" dirty="0" smtClean="0"/>
              <a:t>.</a:t>
            </a:r>
          </a:p>
          <a:p>
            <a:endParaRPr lang="tr-TR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 smtClean="0"/>
              <a:t>Extract </a:t>
            </a:r>
            <a:r>
              <a:rPr lang="en-US" sz="1600" b="1" dirty="0"/>
              <a:t>Base Features</a:t>
            </a:r>
            <a:r>
              <a:rPr lang="en-US" sz="1600" dirty="0"/>
              <a:t>: The residue-level </a:t>
            </a:r>
            <a:r>
              <a:rPr lang="en-US" sz="1600" dirty="0" err="1"/>
              <a:t>embeddings</a:t>
            </a:r>
            <a:r>
              <a:rPr lang="en-US" sz="1600" dirty="0"/>
              <a:t> for a protein structure are first obtained using the </a:t>
            </a:r>
            <a:r>
              <a:rPr lang="en-US" sz="1600" dirty="0" err="1"/>
              <a:t>pretrained</a:t>
            </a:r>
            <a:r>
              <a:rPr lang="en-US" sz="1600" dirty="0"/>
              <a:t> feature extractor (Θ), which is set to be the ESM3 feature extractor in this case (Θ←ESM3).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 smtClean="0"/>
              <a:t>Generate </a:t>
            </a:r>
            <a:r>
              <a:rPr lang="en-US" sz="1600" b="1" dirty="0"/>
              <a:t>Hierarchy: </a:t>
            </a:r>
            <a:r>
              <a:rPr lang="en-US" sz="1600" dirty="0"/>
              <a:t>GEOBPE processes the protein structure and outputs a binary forest (</a:t>
            </a:r>
            <a:r>
              <a:rPr lang="en-US" sz="1600" dirty="0" smtClean="0"/>
              <a:t>F(τ)</a:t>
            </a:r>
            <a:r>
              <a:rPr lang="tr-TR" sz="1600" dirty="0" smtClean="0"/>
              <a:t>)</a:t>
            </a:r>
            <a:r>
              <a:rPr lang="en-US" sz="1600" dirty="0" smtClean="0"/>
              <a:t>, </a:t>
            </a:r>
            <a:r>
              <a:rPr lang="en-US" sz="1600" dirty="0"/>
              <a:t>which is a merge tree representing the hierarchical decomposition of the fold into motifs. The leaf nodes of this forest correspond to individual residues.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 smtClean="0"/>
              <a:t>Propagate </a:t>
            </a:r>
            <a:r>
              <a:rPr lang="en-US" sz="1600" b="1" dirty="0" err="1"/>
              <a:t>Embeddings</a:t>
            </a:r>
            <a:r>
              <a:rPr lang="en-US" sz="1600" b="1" dirty="0"/>
              <a:t> (Upward Pass): </a:t>
            </a:r>
            <a:r>
              <a:rPr lang="en-US" sz="1600" dirty="0"/>
              <a:t>The </a:t>
            </a:r>
            <a:r>
              <a:rPr lang="en-US" sz="1600" dirty="0" err="1"/>
              <a:t>pretrained</a:t>
            </a:r>
            <a:r>
              <a:rPr lang="en-US" sz="1600" dirty="0"/>
              <a:t> residue features (from ESM3) are used to initialize the leaf nodes of the forest. </a:t>
            </a:r>
            <a:r>
              <a:rPr lang="en-US" sz="1600" dirty="0" err="1"/>
              <a:t>Embeddings</a:t>
            </a:r>
            <a:r>
              <a:rPr lang="en-US" sz="1600" dirty="0"/>
              <a:t> are then aggregated and propagated upward along the parent-child relations of the hierarchy using a Tree-LSTM.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 smtClean="0"/>
              <a:t>Aggregate </a:t>
            </a:r>
            <a:r>
              <a:rPr lang="en-US" sz="1600" b="1" dirty="0"/>
              <a:t>and Contextualize (Downward Pass): </a:t>
            </a:r>
            <a:r>
              <a:rPr lang="en-US" sz="1600" dirty="0"/>
              <a:t>A final step aggregates the forest roots into a protein-level contextual embedding, and then the contextual information is propagated back down the hierarchy to the leaf nodes.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 smtClean="0"/>
              <a:t>Output </a:t>
            </a:r>
            <a:r>
              <a:rPr lang="en-US" sz="1600" b="1" dirty="0"/>
              <a:t>Features: </a:t>
            </a:r>
            <a:r>
              <a:rPr lang="en-US" sz="1600" dirty="0"/>
              <a:t>The final </a:t>
            </a:r>
            <a:r>
              <a:rPr lang="en-US" sz="1600" dirty="0" err="1"/>
              <a:t>embeddings</a:t>
            </a:r>
            <a:r>
              <a:rPr lang="en-US" sz="1600" dirty="0"/>
              <a:t> are output as vocabulary-induced features. These features provide fine-grained </a:t>
            </a:r>
            <a:r>
              <a:rPr lang="en-US" sz="1600" dirty="0" err="1"/>
              <a:t>embeddings</a:t>
            </a:r>
            <a:r>
              <a:rPr lang="en-US" sz="1600" dirty="0"/>
              <a:t> for localized predictions (e.g., active site prediction) and coarse-grained </a:t>
            </a:r>
            <a:r>
              <a:rPr lang="en-US" sz="1600" dirty="0" err="1"/>
              <a:t>embeddings</a:t>
            </a:r>
            <a:r>
              <a:rPr lang="en-US" sz="1600" dirty="0"/>
              <a:t> for global predictions (e.g., fold classification), connecting both scales through recursive aggregation.</a:t>
            </a:r>
            <a:endParaRPr lang="tr-TR" sz="1600" dirty="0" smtClean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8" name="Slayt Numarası Yer Tutucus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2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Experiments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Downstream</a:t>
            </a:r>
            <a:r>
              <a:rPr lang="tr-TR" dirty="0" smtClean="0">
                <a:solidFill>
                  <a:schemeClr val="accent5"/>
                </a:solidFill>
              </a:rPr>
              <a:t> transfer </a:t>
            </a:r>
            <a:r>
              <a:rPr lang="tr-TR" dirty="0" err="1" smtClean="0">
                <a:solidFill>
                  <a:schemeClr val="accent5"/>
                </a:solidFill>
              </a:rPr>
              <a:t>via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codebook</a:t>
            </a:r>
            <a:r>
              <a:rPr lang="tr-TR" dirty="0" smtClean="0">
                <a:solidFill>
                  <a:schemeClr val="accent5"/>
                </a:solidFill>
              </a:rPr>
              <a:t> / </a:t>
            </a:r>
            <a:r>
              <a:rPr lang="tr-TR" dirty="0" err="1" smtClean="0">
                <a:solidFill>
                  <a:schemeClr val="accent5"/>
                </a:solidFill>
              </a:rPr>
              <a:t>vocabulary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1431187" y="1598898"/>
            <a:ext cx="9568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/>
              <a:t>A PST </a:t>
            </a:r>
            <a:r>
              <a:rPr lang="tr-TR" sz="1600" dirty="0" err="1" smtClean="0"/>
              <a:t>should</a:t>
            </a:r>
            <a:r>
              <a:rPr lang="tr-TR" sz="1600" dirty="0" smtClean="0"/>
              <a:t> </a:t>
            </a:r>
            <a:r>
              <a:rPr lang="tr-TR" sz="1600" dirty="0" err="1" smtClean="0"/>
              <a:t>work</a:t>
            </a:r>
            <a:r>
              <a:rPr lang="tr-TR" sz="1600" dirty="0" smtClean="0"/>
              <a:t> </a:t>
            </a:r>
            <a:r>
              <a:rPr lang="tr-TR" sz="1600" dirty="0" err="1" smtClean="0"/>
              <a:t>beyond</a:t>
            </a:r>
            <a:r>
              <a:rPr lang="tr-TR" sz="1600" dirty="0" smtClean="0"/>
              <a:t> </a:t>
            </a:r>
            <a:r>
              <a:rPr lang="tr-TR" sz="1600" dirty="0" err="1" smtClean="0"/>
              <a:t>compression</a:t>
            </a:r>
            <a:r>
              <a:rPr lang="tr-TR" sz="1600" dirty="0" smtClean="0"/>
              <a:t>, </a:t>
            </a:r>
            <a:r>
              <a:rPr lang="tr-TR" sz="1600" dirty="0" err="1" smtClean="0"/>
              <a:t>and</a:t>
            </a:r>
            <a:r>
              <a:rPr lang="tr-TR" sz="1600" dirty="0" smtClean="0"/>
              <a:t> </a:t>
            </a:r>
            <a:r>
              <a:rPr lang="tr-TR" sz="1600" dirty="0" err="1" smtClean="0"/>
              <a:t>learn</a:t>
            </a:r>
            <a:r>
              <a:rPr lang="tr-TR" sz="1600" dirty="0" smtClean="0"/>
              <a:t> </a:t>
            </a:r>
            <a:r>
              <a:rPr lang="tr-TR" sz="1600" dirty="0" err="1" smtClean="0"/>
              <a:t>signals</a:t>
            </a:r>
            <a:r>
              <a:rPr lang="tr-TR" sz="1600" dirty="0" smtClean="0"/>
              <a:t> </a:t>
            </a:r>
            <a:r>
              <a:rPr lang="tr-TR" sz="1600" dirty="0" err="1" smtClean="0"/>
              <a:t>related</a:t>
            </a:r>
            <a:r>
              <a:rPr lang="tr-TR" sz="1600" dirty="0" smtClean="0"/>
              <a:t> </a:t>
            </a:r>
            <a:r>
              <a:rPr lang="tr-TR" sz="1600" dirty="0" err="1" smtClean="0"/>
              <a:t>to</a:t>
            </a:r>
            <a:r>
              <a:rPr lang="tr-TR" sz="1600" dirty="0" smtClean="0"/>
              <a:t> </a:t>
            </a:r>
            <a:r>
              <a:rPr lang="tr-TR" sz="1600" dirty="0" err="1" smtClean="0"/>
              <a:t>function</a:t>
            </a:r>
            <a:r>
              <a:rPr lang="tr-TR" sz="1600" dirty="0" smtClean="0"/>
              <a:t>. </a:t>
            </a:r>
            <a:r>
              <a:rPr lang="tr-TR" sz="1600" dirty="0" err="1" smtClean="0"/>
              <a:t>This</a:t>
            </a:r>
            <a:r>
              <a:rPr lang="tr-TR" sz="1600" dirty="0" smtClean="0"/>
              <a:t> </a:t>
            </a:r>
            <a:r>
              <a:rPr lang="tr-TR" sz="1600" dirty="0" err="1" smtClean="0"/>
              <a:t>ability</a:t>
            </a:r>
            <a:r>
              <a:rPr lang="tr-TR" sz="1600" dirty="0" smtClean="0"/>
              <a:t> is </a:t>
            </a:r>
            <a:r>
              <a:rPr lang="tr-TR" sz="1600" dirty="0" err="1" smtClean="0"/>
              <a:t>investigated</a:t>
            </a:r>
            <a:r>
              <a:rPr lang="tr-TR" sz="1600" dirty="0" smtClean="0"/>
              <a:t> </a:t>
            </a:r>
            <a:r>
              <a:rPr lang="tr-TR" sz="1600" dirty="0" err="1" smtClean="0"/>
              <a:t>by</a:t>
            </a:r>
            <a:r>
              <a:rPr lang="tr-TR" sz="1600" dirty="0" smtClean="0"/>
              <a:t> test </a:t>
            </a:r>
            <a:r>
              <a:rPr lang="tr-TR" sz="1600" dirty="0" err="1" smtClean="0"/>
              <a:t>performance</a:t>
            </a:r>
            <a:r>
              <a:rPr lang="tr-TR" sz="1600" dirty="0" smtClean="0"/>
              <a:t> on </a:t>
            </a:r>
            <a:r>
              <a:rPr lang="tr-TR" sz="1600" dirty="0" err="1" smtClean="0"/>
              <a:t>downstream</a:t>
            </a:r>
            <a:r>
              <a:rPr lang="tr-TR" sz="1600" dirty="0" smtClean="0"/>
              <a:t> </a:t>
            </a:r>
            <a:r>
              <a:rPr lang="tr-TR" sz="1600" dirty="0" err="1" smtClean="0"/>
              <a:t>tasks</a:t>
            </a:r>
            <a:r>
              <a:rPr lang="tr-TR" sz="1600" dirty="0" smtClean="0"/>
              <a:t> </a:t>
            </a:r>
            <a:r>
              <a:rPr lang="tr-TR" sz="1600" dirty="0" err="1" smtClean="0"/>
              <a:t>using</a:t>
            </a:r>
            <a:r>
              <a:rPr lang="tr-TR" sz="1600" dirty="0" smtClean="0"/>
              <a:t> </a:t>
            </a:r>
            <a:r>
              <a:rPr lang="tr-TR" sz="1600" dirty="0" err="1" smtClean="0"/>
              <a:t>vocabulary</a:t>
            </a:r>
            <a:r>
              <a:rPr lang="tr-TR" sz="1600" dirty="0" smtClean="0"/>
              <a:t> </a:t>
            </a:r>
            <a:r>
              <a:rPr lang="tr-TR" sz="1600" dirty="0" err="1" smtClean="0"/>
              <a:t>information</a:t>
            </a:r>
            <a:r>
              <a:rPr lang="tr-TR" sz="1600" dirty="0" smtClean="0"/>
              <a:t> </a:t>
            </a:r>
            <a:r>
              <a:rPr lang="tr-TR" sz="1600" dirty="0" err="1" smtClean="0"/>
              <a:t>together</a:t>
            </a:r>
            <a:r>
              <a:rPr lang="tr-TR" sz="1600" dirty="0" smtClean="0"/>
              <a:t> </a:t>
            </a:r>
            <a:r>
              <a:rPr lang="tr-TR" sz="1600" dirty="0" err="1" smtClean="0"/>
              <a:t>with</a:t>
            </a:r>
            <a:r>
              <a:rPr lang="tr-TR" sz="1600" dirty="0" smtClean="0"/>
              <a:t> a </a:t>
            </a:r>
            <a:r>
              <a:rPr lang="tr-TR" sz="1600" dirty="0" err="1" smtClean="0"/>
              <a:t>feature</a:t>
            </a:r>
            <a:r>
              <a:rPr lang="tr-TR" sz="1600" dirty="0" smtClean="0"/>
              <a:t> </a:t>
            </a:r>
            <a:r>
              <a:rPr lang="tr-TR" sz="1600" dirty="0" err="1" smtClean="0"/>
              <a:t>extractor</a:t>
            </a:r>
            <a:r>
              <a:rPr lang="tr-TR" sz="1600" dirty="0" smtClean="0"/>
              <a:t>.</a:t>
            </a:r>
            <a:endParaRPr lang="en-US" sz="1600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232" y="2337561"/>
            <a:ext cx="5964784" cy="3960000"/>
          </a:xfrm>
          <a:prstGeom prst="rect">
            <a:avLst/>
          </a:prstGeom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8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Metin kutusu 1024"/>
          <p:cNvSpPr txBox="1"/>
          <p:nvPr/>
        </p:nvSpPr>
        <p:spPr>
          <a:xfrm>
            <a:off x="821094" y="634482"/>
            <a:ext cx="572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Motivation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1027" name="Metin kutusu 1026"/>
          <p:cNvSpPr txBox="1"/>
          <p:nvPr/>
        </p:nvSpPr>
        <p:spPr>
          <a:xfrm flipH="1">
            <a:off x="821093" y="1075678"/>
            <a:ext cx="572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Most</a:t>
            </a:r>
            <a:r>
              <a:rPr lang="tr-TR" dirty="0" smtClean="0">
                <a:solidFill>
                  <a:schemeClr val="accent5"/>
                </a:solidFill>
              </a:rPr>
              <a:t> popular Protein </a:t>
            </a:r>
            <a:r>
              <a:rPr lang="tr-TR" dirty="0" err="1" smtClean="0">
                <a:solidFill>
                  <a:schemeClr val="accent5"/>
                </a:solidFill>
              </a:rPr>
              <a:t>Structure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Tokenizers</a:t>
            </a:r>
            <a:r>
              <a:rPr lang="tr-TR" dirty="0" smtClean="0">
                <a:solidFill>
                  <a:schemeClr val="accent5"/>
                </a:solidFill>
              </a:rPr>
              <a:t> (PST): VQ-VAE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1029" name="Resim 10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19" y="2013649"/>
            <a:ext cx="8321761" cy="3406435"/>
          </a:xfrm>
          <a:prstGeom prst="rect">
            <a:avLst/>
          </a:prstGeom>
        </p:spPr>
      </p:pic>
      <p:sp>
        <p:nvSpPr>
          <p:cNvPr id="1030" name="Slayt Numarası Yer Tutucusu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6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solidFill>
                  <a:schemeClr val="accent5"/>
                </a:solidFill>
              </a:rPr>
              <a:t>Case </a:t>
            </a:r>
            <a:r>
              <a:rPr lang="tr-TR" sz="2800" b="1" dirty="0" err="1" smtClean="0">
                <a:solidFill>
                  <a:schemeClr val="accent5"/>
                </a:solidFill>
              </a:rPr>
              <a:t>Study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Agreement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with</a:t>
            </a:r>
            <a:r>
              <a:rPr lang="tr-TR" dirty="0" smtClean="0">
                <a:solidFill>
                  <a:schemeClr val="accent5"/>
                </a:solidFill>
              </a:rPr>
              <a:t> PFAM </a:t>
            </a:r>
            <a:r>
              <a:rPr lang="tr-TR" dirty="0" err="1" smtClean="0">
                <a:solidFill>
                  <a:schemeClr val="accent5"/>
                </a:solidFill>
              </a:rPr>
              <a:t>Annotations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502" y="2808870"/>
            <a:ext cx="9231013" cy="2219635"/>
          </a:xfrm>
          <a:prstGeom prst="rect">
            <a:avLst/>
          </a:prstGeom>
        </p:spPr>
      </p:pic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40</a:t>
            </a:fld>
            <a:endParaRPr lang="en-US"/>
          </a:p>
        </p:txBody>
      </p:sp>
      <p:sp>
        <p:nvSpPr>
          <p:cNvPr id="8" name="Metin kutusu 7"/>
          <p:cNvSpPr txBox="1"/>
          <p:nvPr/>
        </p:nvSpPr>
        <p:spPr>
          <a:xfrm>
            <a:off x="1085220" y="1617785"/>
            <a:ext cx="9887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On </a:t>
            </a:r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datasets</a:t>
            </a:r>
            <a:r>
              <a:rPr lang="tr-TR" dirty="0" smtClean="0"/>
              <a:t>, </a:t>
            </a:r>
            <a:r>
              <a:rPr lang="tr-TR" dirty="0" err="1" smtClean="0"/>
              <a:t>they</a:t>
            </a:r>
            <a:r>
              <a:rPr lang="tr-TR" dirty="0" smtClean="0"/>
              <a:t> </a:t>
            </a:r>
            <a:r>
              <a:rPr lang="tr-TR" dirty="0" err="1" smtClean="0"/>
              <a:t>ran</a:t>
            </a:r>
            <a:r>
              <a:rPr lang="tr-TR" dirty="0"/>
              <a:t> CATH </a:t>
            </a:r>
            <a:r>
              <a:rPr lang="tr-TR" dirty="0" err="1"/>
              <a:t>Functional</a:t>
            </a:r>
            <a:r>
              <a:rPr lang="tr-TR" dirty="0"/>
              <a:t> </a:t>
            </a:r>
            <a:r>
              <a:rPr lang="tr-TR" dirty="0" err="1"/>
              <a:t>Families</a:t>
            </a:r>
            <a:r>
              <a:rPr lang="tr-TR" dirty="0"/>
              <a:t> (</a:t>
            </a:r>
            <a:r>
              <a:rPr lang="tr-TR" dirty="0" err="1"/>
              <a:t>FunFams</a:t>
            </a:r>
            <a:r>
              <a:rPr lang="tr-TR" dirty="0" smtClean="0"/>
              <a:t>)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obtain</a:t>
            </a:r>
            <a:r>
              <a:rPr lang="tr-TR" dirty="0" smtClean="0"/>
              <a:t> domain </a:t>
            </a:r>
            <a:r>
              <a:rPr lang="tr-TR" dirty="0" err="1" smtClean="0"/>
              <a:t>boundaries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compared</a:t>
            </a:r>
            <a:r>
              <a:rPr lang="tr-TR" dirty="0" smtClean="0"/>
              <a:t> </a:t>
            </a:r>
            <a:r>
              <a:rPr lang="tr-TR" dirty="0" err="1" smtClean="0"/>
              <a:t>them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GEOBPE </a:t>
            </a:r>
            <a:r>
              <a:rPr lang="tr-TR" dirty="0" err="1" smtClean="0"/>
              <a:t>motifs</a:t>
            </a:r>
            <a:r>
              <a:rPr lang="tr-TR" dirty="0" smtClean="0"/>
              <a:t>. </a:t>
            </a:r>
            <a:r>
              <a:rPr lang="tr-TR" dirty="0"/>
              <a:t/>
            </a:r>
            <a:br>
              <a:rPr lang="tr-TR" dirty="0"/>
            </a:br>
            <a:endParaRPr lang="en-US" dirty="0"/>
          </a:p>
        </p:txBody>
      </p:sp>
      <p:sp>
        <p:nvSpPr>
          <p:cNvPr id="9" name="Dikdörtgen 8"/>
          <p:cNvSpPr/>
          <p:nvPr/>
        </p:nvSpPr>
        <p:spPr>
          <a:xfrm>
            <a:off x="821093" y="5719263"/>
            <a:ext cx="9428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i="1" dirty="0" err="1"/>
              <a:t>Note</a:t>
            </a:r>
            <a:r>
              <a:rPr lang="tr-TR" i="1" dirty="0"/>
              <a:t>: </a:t>
            </a:r>
            <a:r>
              <a:rPr lang="tr-TR" i="1" dirty="0" err="1"/>
              <a:t>The</a:t>
            </a:r>
            <a:r>
              <a:rPr lang="tr-TR" i="1" dirty="0"/>
              <a:t> </a:t>
            </a:r>
            <a:r>
              <a:rPr lang="tr-TR" i="1" dirty="0" err="1"/>
              <a:t>values</a:t>
            </a:r>
            <a:r>
              <a:rPr lang="tr-TR" i="1" dirty="0"/>
              <a:t> in </a:t>
            </a:r>
            <a:r>
              <a:rPr lang="tr-TR" i="1" dirty="0" err="1"/>
              <a:t>paranthesis</a:t>
            </a:r>
            <a:r>
              <a:rPr lang="tr-TR" i="1" dirty="0"/>
              <a:t> </a:t>
            </a:r>
            <a:r>
              <a:rPr lang="tr-TR" i="1" dirty="0" err="1"/>
              <a:t>shows</a:t>
            </a:r>
            <a:r>
              <a:rPr lang="tr-TR" i="1" dirty="0"/>
              <a:t> </a:t>
            </a:r>
            <a:r>
              <a:rPr lang="tr-TR" i="1" dirty="0" err="1"/>
              <a:t>scores</a:t>
            </a:r>
            <a:r>
              <a:rPr lang="tr-TR" i="1" dirty="0"/>
              <a:t> </a:t>
            </a:r>
            <a:r>
              <a:rPr lang="tr-TR" i="1" dirty="0" err="1"/>
              <a:t>for</a:t>
            </a:r>
            <a:r>
              <a:rPr lang="tr-TR" i="1" dirty="0"/>
              <a:t> a </a:t>
            </a:r>
            <a:r>
              <a:rPr lang="tr-TR" i="1" dirty="0" err="1"/>
              <a:t>random</a:t>
            </a:r>
            <a:r>
              <a:rPr lang="tr-TR" i="1" dirty="0"/>
              <a:t> </a:t>
            </a:r>
            <a:r>
              <a:rPr lang="tr-TR" i="1" dirty="0" err="1"/>
              <a:t>equal</a:t>
            </a:r>
            <a:r>
              <a:rPr lang="tr-TR" i="1" dirty="0"/>
              <a:t> </a:t>
            </a:r>
            <a:r>
              <a:rPr lang="tr-TR" i="1" dirty="0" err="1"/>
              <a:t>length</a:t>
            </a:r>
            <a:r>
              <a:rPr lang="tr-TR" i="1" dirty="0"/>
              <a:t> </a:t>
            </a:r>
            <a:r>
              <a:rPr lang="tr-TR" i="1" dirty="0" err="1" smtClean="0"/>
              <a:t>segmentation</a:t>
            </a:r>
            <a:r>
              <a:rPr lang="tr-TR" i="1" dirty="0" smtClean="0"/>
              <a:t>.</a:t>
            </a:r>
            <a:endParaRPr lang="tr-TR" i="1" dirty="0"/>
          </a:p>
        </p:txBody>
      </p:sp>
    </p:spTree>
    <p:extLst>
      <p:ext uri="{BB962C8B-B14F-4D97-AF65-F5344CB8AC3E}">
        <p14:creationId xmlns:p14="http://schemas.microsoft.com/office/powerpoint/2010/main" val="397564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solidFill>
                  <a:schemeClr val="accent5"/>
                </a:solidFill>
              </a:rPr>
              <a:t>Case </a:t>
            </a:r>
            <a:r>
              <a:rPr lang="tr-TR" sz="2800" b="1" dirty="0" err="1" smtClean="0">
                <a:solidFill>
                  <a:schemeClr val="accent5"/>
                </a:solidFill>
              </a:rPr>
              <a:t>Study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Agreement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with</a:t>
            </a:r>
            <a:r>
              <a:rPr lang="tr-TR" dirty="0" smtClean="0">
                <a:solidFill>
                  <a:schemeClr val="accent5"/>
                </a:solidFill>
              </a:rPr>
              <a:t> PFAM </a:t>
            </a:r>
            <a:r>
              <a:rPr lang="tr-TR" dirty="0" err="1" smtClean="0">
                <a:solidFill>
                  <a:schemeClr val="accent5"/>
                </a:solidFill>
              </a:rPr>
              <a:t>Annotations</a:t>
            </a:r>
            <a:r>
              <a:rPr lang="tr-TR" dirty="0" smtClean="0">
                <a:solidFill>
                  <a:schemeClr val="accent5"/>
                </a:solidFill>
              </a:rPr>
              <a:t>: Domain Level </a:t>
            </a:r>
            <a:r>
              <a:rPr lang="tr-TR" dirty="0" err="1" smtClean="0">
                <a:solidFill>
                  <a:schemeClr val="accent5"/>
                </a:solidFill>
              </a:rPr>
              <a:t>Scores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41</a:t>
            </a:fld>
            <a:endParaRPr lang="en-US"/>
          </a:p>
        </p:txBody>
      </p:sp>
      <p:sp>
        <p:nvSpPr>
          <p:cNvPr id="9" name="Dikdörtgen 8"/>
          <p:cNvSpPr/>
          <p:nvPr/>
        </p:nvSpPr>
        <p:spPr>
          <a:xfrm>
            <a:off x="821093" y="5719263"/>
            <a:ext cx="9428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i="1" dirty="0" err="1"/>
              <a:t>Note</a:t>
            </a:r>
            <a:r>
              <a:rPr lang="tr-TR" i="1" dirty="0"/>
              <a:t>: </a:t>
            </a:r>
            <a:r>
              <a:rPr lang="tr-TR" i="1" dirty="0" err="1" smtClean="0"/>
              <a:t>Vocabulary</a:t>
            </a:r>
            <a:r>
              <a:rPr lang="tr-TR" i="1" dirty="0" smtClean="0"/>
              <a:t> size is not </a:t>
            </a:r>
            <a:r>
              <a:rPr lang="tr-TR" i="1" dirty="0" err="1" smtClean="0"/>
              <a:t>specified</a:t>
            </a:r>
            <a:r>
              <a:rPr lang="tr-TR" i="1" dirty="0" smtClean="0"/>
              <a:t> in </a:t>
            </a:r>
            <a:r>
              <a:rPr lang="tr-TR" i="1" dirty="0" err="1" smtClean="0"/>
              <a:t>the</a:t>
            </a:r>
            <a:r>
              <a:rPr lang="tr-TR" i="1" dirty="0" smtClean="0"/>
              <a:t> </a:t>
            </a:r>
            <a:r>
              <a:rPr lang="tr-TR" i="1" dirty="0" err="1" smtClean="0"/>
              <a:t>paper</a:t>
            </a:r>
            <a:r>
              <a:rPr lang="tr-TR" i="1" dirty="0" smtClean="0"/>
              <a:t>.</a:t>
            </a:r>
            <a:endParaRPr lang="tr-TR" i="1" dirty="0"/>
          </a:p>
        </p:txBody>
      </p:sp>
      <p:grpSp>
        <p:nvGrpSpPr>
          <p:cNvPr id="85" name="Grup 84"/>
          <p:cNvGrpSpPr/>
          <p:nvPr/>
        </p:nvGrpSpPr>
        <p:grpSpPr>
          <a:xfrm>
            <a:off x="974532" y="1886206"/>
            <a:ext cx="4665513" cy="1930517"/>
            <a:chOff x="3555172" y="1778206"/>
            <a:chExt cx="4665513" cy="1930517"/>
          </a:xfrm>
        </p:grpSpPr>
        <p:sp>
          <p:nvSpPr>
            <p:cNvPr id="10" name="Oval 9"/>
            <p:cNvSpPr/>
            <p:nvPr/>
          </p:nvSpPr>
          <p:spPr>
            <a:xfrm>
              <a:off x="3555172" y="349272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937525" y="349272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746201" y="312310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Düz Bağlayıcı 12"/>
            <p:cNvCxnSpPr>
              <a:stCxn id="12" idx="3"/>
              <a:endCxn id="10" idx="0"/>
            </p:cNvCxnSpPr>
            <p:nvPr/>
          </p:nvCxnSpPr>
          <p:spPr>
            <a:xfrm flipH="1">
              <a:off x="3663172" y="3307473"/>
              <a:ext cx="114661" cy="185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Düz Bağlayıcı 13"/>
            <p:cNvCxnSpPr>
              <a:stCxn id="11" idx="0"/>
              <a:endCxn id="12" idx="5"/>
            </p:cNvCxnSpPr>
            <p:nvPr/>
          </p:nvCxnSpPr>
          <p:spPr>
            <a:xfrm flipH="1" flipV="1">
              <a:off x="3930569" y="3307473"/>
              <a:ext cx="114956" cy="185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4277323" y="349272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659676" y="3492723"/>
              <a:ext cx="216000" cy="216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 smtClean="0"/>
                <a:t>2</a:t>
              </a:r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3988047" y="2737025"/>
              <a:ext cx="216000" cy="216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 smtClean="0"/>
                <a:t>1</a:t>
              </a:r>
              <a:endParaRPr lang="en-US" dirty="0"/>
            </a:p>
          </p:txBody>
        </p:sp>
        <p:cxnSp>
          <p:nvCxnSpPr>
            <p:cNvPr id="18" name="Düz Bağlayıcı 17"/>
            <p:cNvCxnSpPr>
              <a:stCxn id="17" idx="3"/>
              <a:endCxn id="12" idx="7"/>
            </p:cNvCxnSpPr>
            <p:nvPr/>
          </p:nvCxnSpPr>
          <p:spPr>
            <a:xfrm flipH="1">
              <a:off x="3930569" y="2921393"/>
              <a:ext cx="89110" cy="2333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Düz Bağlayıcı 18"/>
            <p:cNvCxnSpPr>
              <a:stCxn id="15" idx="0"/>
              <a:endCxn id="17" idx="5"/>
            </p:cNvCxnSpPr>
            <p:nvPr/>
          </p:nvCxnSpPr>
          <p:spPr>
            <a:xfrm flipH="1" flipV="1">
              <a:off x="4172415" y="2921393"/>
              <a:ext cx="212908" cy="5713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5042029" y="349272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424382" y="349272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233058" y="3123105"/>
              <a:ext cx="216000" cy="216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 smtClean="0"/>
                <a:t>3</a:t>
              </a:r>
              <a:endParaRPr lang="en-US" dirty="0"/>
            </a:p>
          </p:txBody>
        </p:sp>
        <p:cxnSp>
          <p:nvCxnSpPr>
            <p:cNvPr id="23" name="Düz Bağlayıcı 22"/>
            <p:cNvCxnSpPr>
              <a:stCxn id="22" idx="3"/>
              <a:endCxn id="20" idx="0"/>
            </p:cNvCxnSpPr>
            <p:nvPr/>
          </p:nvCxnSpPr>
          <p:spPr>
            <a:xfrm flipH="1">
              <a:off x="5150029" y="3307473"/>
              <a:ext cx="114661" cy="185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Düz Bağlayıcı 23"/>
            <p:cNvCxnSpPr>
              <a:stCxn id="21" idx="0"/>
              <a:endCxn id="22" idx="5"/>
            </p:cNvCxnSpPr>
            <p:nvPr/>
          </p:nvCxnSpPr>
          <p:spPr>
            <a:xfrm flipH="1" flipV="1">
              <a:off x="5417426" y="3307473"/>
              <a:ext cx="114956" cy="185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5762820" y="3489382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102618" y="3489382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484971" y="3489382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293647" y="3119764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Düz Bağlayıcı 37"/>
            <p:cNvCxnSpPr>
              <a:stCxn id="37" idx="3"/>
              <a:endCxn id="35" idx="0"/>
            </p:cNvCxnSpPr>
            <p:nvPr/>
          </p:nvCxnSpPr>
          <p:spPr>
            <a:xfrm flipH="1">
              <a:off x="6210618" y="3304132"/>
              <a:ext cx="114661" cy="185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Düz Bağlayıcı 38"/>
            <p:cNvCxnSpPr>
              <a:stCxn id="36" idx="0"/>
              <a:endCxn id="37" idx="5"/>
            </p:cNvCxnSpPr>
            <p:nvPr/>
          </p:nvCxnSpPr>
          <p:spPr>
            <a:xfrm flipH="1" flipV="1">
              <a:off x="6478015" y="3304132"/>
              <a:ext cx="114956" cy="185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6867324" y="3489382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249677" y="3489382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7058353" y="3119764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Düz Bağlayıcı 42"/>
            <p:cNvCxnSpPr>
              <a:stCxn id="42" idx="3"/>
              <a:endCxn id="40" idx="0"/>
            </p:cNvCxnSpPr>
            <p:nvPr/>
          </p:nvCxnSpPr>
          <p:spPr>
            <a:xfrm flipH="1">
              <a:off x="6975324" y="3304132"/>
              <a:ext cx="114661" cy="185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Düz Bağlayıcı 43"/>
            <p:cNvCxnSpPr>
              <a:stCxn id="41" idx="0"/>
              <a:endCxn id="42" idx="5"/>
            </p:cNvCxnSpPr>
            <p:nvPr/>
          </p:nvCxnSpPr>
          <p:spPr>
            <a:xfrm flipH="1" flipV="1">
              <a:off x="7242721" y="3304132"/>
              <a:ext cx="114956" cy="185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7622332" y="347352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8004685" y="347352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7813361" y="310390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Düz Bağlayıcı 47"/>
            <p:cNvCxnSpPr>
              <a:stCxn id="47" idx="3"/>
              <a:endCxn id="45" idx="0"/>
            </p:cNvCxnSpPr>
            <p:nvPr/>
          </p:nvCxnSpPr>
          <p:spPr>
            <a:xfrm flipH="1">
              <a:off x="7730332" y="3288273"/>
              <a:ext cx="114661" cy="185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Düz Bağlayıcı 48"/>
            <p:cNvCxnSpPr>
              <a:stCxn id="46" idx="0"/>
              <a:endCxn id="47" idx="5"/>
            </p:cNvCxnSpPr>
            <p:nvPr/>
          </p:nvCxnSpPr>
          <p:spPr>
            <a:xfrm flipH="1" flipV="1">
              <a:off x="7997729" y="3288273"/>
              <a:ext cx="114956" cy="185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6051948" y="2737025"/>
              <a:ext cx="216000" cy="216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 smtClean="0"/>
                <a:t>4</a:t>
              </a:r>
              <a:endParaRPr lang="en-US" dirty="0"/>
            </a:p>
          </p:txBody>
        </p:sp>
        <p:cxnSp>
          <p:nvCxnSpPr>
            <p:cNvPr id="51" name="Düz Bağlayıcı 50"/>
            <p:cNvCxnSpPr>
              <a:stCxn id="50" idx="3"/>
              <a:endCxn id="31" idx="0"/>
            </p:cNvCxnSpPr>
            <p:nvPr/>
          </p:nvCxnSpPr>
          <p:spPr>
            <a:xfrm flipH="1">
              <a:off x="5870820" y="2921393"/>
              <a:ext cx="212760" cy="5679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Düz Bağlayıcı 51"/>
            <p:cNvCxnSpPr>
              <a:stCxn id="37" idx="1"/>
              <a:endCxn id="50" idx="5"/>
            </p:cNvCxnSpPr>
            <p:nvPr/>
          </p:nvCxnSpPr>
          <p:spPr>
            <a:xfrm flipH="1" flipV="1">
              <a:off x="6236316" y="2921393"/>
              <a:ext cx="88963" cy="2300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7406332" y="2733570"/>
              <a:ext cx="216000" cy="216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5</a:t>
              </a:r>
              <a:endParaRPr lang="en-US" dirty="0"/>
            </a:p>
          </p:txBody>
        </p:sp>
        <p:cxnSp>
          <p:nvCxnSpPr>
            <p:cNvPr id="54" name="Düz Bağlayıcı 53"/>
            <p:cNvCxnSpPr>
              <a:stCxn id="53" idx="3"/>
              <a:endCxn id="42" idx="7"/>
            </p:cNvCxnSpPr>
            <p:nvPr/>
          </p:nvCxnSpPr>
          <p:spPr>
            <a:xfrm flipH="1">
              <a:off x="7242721" y="2917938"/>
              <a:ext cx="195243" cy="2334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Düz Bağlayıcı 54"/>
            <p:cNvCxnSpPr>
              <a:stCxn id="47" idx="1"/>
              <a:endCxn id="53" idx="5"/>
            </p:cNvCxnSpPr>
            <p:nvPr/>
          </p:nvCxnSpPr>
          <p:spPr>
            <a:xfrm flipH="1" flipV="1">
              <a:off x="7590700" y="2917938"/>
              <a:ext cx="254293" cy="217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5762820" y="1778206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Düz Bağlayıcı 57"/>
            <p:cNvCxnSpPr>
              <a:stCxn id="17" idx="7"/>
            </p:cNvCxnSpPr>
            <p:nvPr/>
          </p:nvCxnSpPr>
          <p:spPr>
            <a:xfrm flipV="1">
              <a:off x="4172415" y="1912064"/>
              <a:ext cx="1595036" cy="8565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Düz Bağlayıcı 58"/>
            <p:cNvCxnSpPr>
              <a:stCxn id="16" idx="0"/>
              <a:endCxn id="56" idx="3"/>
            </p:cNvCxnSpPr>
            <p:nvPr/>
          </p:nvCxnSpPr>
          <p:spPr>
            <a:xfrm flipV="1">
              <a:off x="4767676" y="1962574"/>
              <a:ext cx="1026776" cy="15301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Düz Bağlayıcı 60"/>
            <p:cNvCxnSpPr>
              <a:stCxn id="22" idx="0"/>
              <a:endCxn id="56" idx="4"/>
            </p:cNvCxnSpPr>
            <p:nvPr/>
          </p:nvCxnSpPr>
          <p:spPr>
            <a:xfrm flipV="1">
              <a:off x="5341058" y="1994206"/>
              <a:ext cx="529762" cy="11288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Düz Bağlayıcı 63"/>
            <p:cNvCxnSpPr>
              <a:stCxn id="50" idx="0"/>
              <a:endCxn id="56" idx="5"/>
            </p:cNvCxnSpPr>
            <p:nvPr/>
          </p:nvCxnSpPr>
          <p:spPr>
            <a:xfrm flipH="1" flipV="1">
              <a:off x="5947188" y="1962574"/>
              <a:ext cx="212760" cy="7744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Düz Bağlayıcı 67"/>
            <p:cNvCxnSpPr>
              <a:stCxn id="53" idx="1"/>
              <a:endCxn id="56" idx="6"/>
            </p:cNvCxnSpPr>
            <p:nvPr/>
          </p:nvCxnSpPr>
          <p:spPr>
            <a:xfrm flipH="1" flipV="1">
              <a:off x="5978820" y="1886206"/>
              <a:ext cx="1459144" cy="8789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Metin kutusu 88"/>
              <p:cNvSpPr txBox="1"/>
              <p:nvPr/>
            </p:nvSpPr>
            <p:spPr>
              <a:xfrm>
                <a:off x="6288076" y="2518849"/>
                <a:ext cx="5418502" cy="2907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dirty="0" smtClean="0"/>
                  <a:t>For </a:t>
                </a:r>
                <a:r>
                  <a:rPr lang="tr-TR" dirty="0" err="1" smtClean="0"/>
                  <a:t>each</a:t>
                </a:r>
                <a:r>
                  <a:rPr lang="tr-TR" dirty="0" smtClean="0"/>
                  <a:t> domain, </a:t>
                </a:r>
                <a:r>
                  <a:rPr lang="tr-TR" dirty="0" err="1" smtClean="0"/>
                  <a:t>best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consecutive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block</a:t>
                </a:r>
                <a:r>
                  <a:rPr lang="tr-TR" dirty="0" smtClean="0"/>
                  <a:t> of </a:t>
                </a:r>
                <a:r>
                  <a:rPr lang="tr-TR" dirty="0" err="1" smtClean="0"/>
                  <a:t>predicted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segments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that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maximizes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intersection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over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union</a:t>
                </a:r>
                <a:r>
                  <a:rPr lang="tr-TR" dirty="0" smtClean="0"/>
                  <a:t> (</a:t>
                </a:r>
                <a:r>
                  <a:rPr lang="tr-TR" dirty="0" err="1" smtClean="0"/>
                  <a:t>IoU</a:t>
                </a:r>
                <a:r>
                  <a:rPr lang="tr-TR" dirty="0" smtClean="0"/>
                  <a:t>) is </a:t>
                </a:r>
                <a:r>
                  <a:rPr lang="tr-TR" dirty="0" err="1" smtClean="0"/>
                  <a:t>chosen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for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comparison</a:t>
                </a:r>
                <a:r>
                  <a:rPr lang="tr-TR" dirty="0" smtClean="0"/>
                  <a:t>.</a:t>
                </a:r>
              </a:p>
              <a:p>
                <a:endParaRPr lang="tr-TR" dirty="0"/>
              </a:p>
              <a:p>
                <a:r>
                  <a:rPr lang="tr-TR" dirty="0" smtClean="0"/>
                  <a:t>E.g. </a:t>
                </a:r>
                <a:r>
                  <a:rPr lang="tr-TR" dirty="0" err="1" smtClean="0"/>
                  <a:t>For</a:t>
                </a:r>
                <a:r>
                  <a:rPr lang="tr-TR" dirty="0" smtClean="0"/>
                  <a:t> domain 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2:3</m:t>
                        </m:r>
                      </m:sub>
                    </m:sSub>
                  </m:oMath>
                </a14:m>
                <a:r>
                  <a:rPr lang="tr-TR" dirty="0" smtClean="0"/>
                  <a:t> is </a:t>
                </a:r>
                <a:r>
                  <a:rPr lang="tr-TR" dirty="0" err="1" smtClean="0"/>
                  <a:t>picked</a:t>
                </a:r>
                <a:r>
                  <a:rPr lang="tr-TR" dirty="0" smtClean="0"/>
                  <a:t>. (</a:t>
                </a:r>
                <a:r>
                  <a:rPr lang="tr-TR" dirty="0" smtClean="0">
                    <a:solidFill>
                      <a:schemeClr val="accent2"/>
                    </a:solidFill>
                  </a:rPr>
                  <a:t>2:3</a:t>
                </a:r>
                <a:r>
                  <a:rPr lang="tr-TR" dirty="0" smtClean="0"/>
                  <a:t>→ 3/4, </a:t>
                </a:r>
                <a:r>
                  <a:rPr lang="tr-TR" dirty="0" smtClean="0">
                    <a:solidFill>
                      <a:schemeClr val="accent2"/>
                    </a:solidFill>
                  </a:rPr>
                  <a:t>1:3</a:t>
                </a:r>
                <a:r>
                  <a:rPr lang="tr-TR" dirty="0" smtClean="0"/>
                  <a:t>→ 4/6)</a:t>
                </a:r>
              </a:p>
              <a:p>
                <a:r>
                  <a:rPr lang="tr-TR" dirty="0" err="1" smtClean="0"/>
                  <a:t>Then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the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metrics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are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calculated</a:t>
                </a:r>
                <a:r>
                  <a:rPr lang="tr-TR" dirty="0" smtClean="0"/>
                  <a:t>:</a:t>
                </a:r>
              </a:p>
              <a:p>
                <a:endParaRPr lang="tr-TR" dirty="0" smtClean="0"/>
              </a:p>
              <a:p>
                <a:pPr lvl="0" defTabSz="914400">
                  <a:defRPr/>
                </a:pPr>
                <a:r>
                  <a:rPr lang="tr-TR" dirty="0"/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</m:oMath>
                </a14:m>
                <a:endParaRPr lang="tr-TR" dirty="0"/>
              </a:p>
              <a:p>
                <a:pPr lvl="0" defTabSz="914400">
                  <a:defRPr/>
                </a:pPr>
                <a:r>
                  <a:rPr lang="tr-TR" dirty="0"/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tr-T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9" name="Metin kutusu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076" y="2518849"/>
                <a:ext cx="5418502" cy="2907847"/>
              </a:xfrm>
              <a:prstGeom prst="rect">
                <a:avLst/>
              </a:prstGeom>
              <a:blipFill>
                <a:blip r:embed="rId3"/>
                <a:stretch>
                  <a:fillRect l="-1014" t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up 98"/>
          <p:cNvGrpSpPr/>
          <p:nvPr/>
        </p:nvGrpSpPr>
        <p:grpSpPr>
          <a:xfrm>
            <a:off x="7476202" y="689536"/>
            <a:ext cx="3094373" cy="1502985"/>
            <a:chOff x="6869423" y="203624"/>
            <a:chExt cx="3094373" cy="1502985"/>
          </a:xfrm>
        </p:grpSpPr>
        <p:pic>
          <p:nvPicPr>
            <p:cNvPr id="96" name="Resim 95"/>
            <p:cNvPicPr>
              <a:picLocks noChangeAspect="1"/>
            </p:cNvPicPr>
            <p:nvPr/>
          </p:nvPicPr>
          <p:blipFill rotWithShape="1">
            <a:blip r:embed="rId4"/>
            <a:srcRect t="32287" r="79982"/>
            <a:stretch/>
          </p:blipFill>
          <p:spPr>
            <a:xfrm>
              <a:off x="6869423" y="203624"/>
              <a:ext cx="1847858" cy="1502985"/>
            </a:xfrm>
            <a:prstGeom prst="rect">
              <a:avLst/>
            </a:prstGeom>
          </p:spPr>
        </p:pic>
        <p:pic>
          <p:nvPicPr>
            <p:cNvPr id="98" name="Resim 97"/>
            <p:cNvPicPr>
              <a:picLocks noChangeAspect="1"/>
            </p:cNvPicPr>
            <p:nvPr/>
          </p:nvPicPr>
          <p:blipFill rotWithShape="1">
            <a:blip r:embed="rId4"/>
            <a:srcRect l="86496" t="32287" b="-1"/>
            <a:stretch/>
          </p:blipFill>
          <p:spPr>
            <a:xfrm>
              <a:off x="8717281" y="203624"/>
              <a:ext cx="1246515" cy="1502985"/>
            </a:xfrm>
            <a:prstGeom prst="rect">
              <a:avLst/>
            </a:prstGeom>
          </p:spPr>
        </p:pic>
      </p:grpSp>
      <p:sp>
        <p:nvSpPr>
          <p:cNvPr id="102" name="Sol Ayraç 101"/>
          <p:cNvSpPr/>
          <p:nvPr/>
        </p:nvSpPr>
        <p:spPr>
          <a:xfrm rot="16200000">
            <a:off x="2199763" y="3324716"/>
            <a:ext cx="425803" cy="1539034"/>
          </a:xfrm>
          <a:prstGeom prst="leftBrace">
            <a:avLst>
              <a:gd name="adj1" fmla="val 55235"/>
              <a:gd name="adj2" fmla="val 51766"/>
            </a:avLst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etin kutusu 102"/>
          <p:cNvSpPr txBox="1"/>
          <p:nvPr/>
        </p:nvSpPr>
        <p:spPr>
          <a:xfrm>
            <a:off x="1912684" y="4440514"/>
            <a:ext cx="117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Domain 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solidFill>
                  <a:schemeClr val="accent5"/>
                </a:solidFill>
              </a:rPr>
              <a:t>Case </a:t>
            </a:r>
            <a:r>
              <a:rPr lang="tr-TR" sz="2800" b="1" dirty="0" err="1" smtClean="0">
                <a:solidFill>
                  <a:schemeClr val="accent5"/>
                </a:solidFill>
              </a:rPr>
              <a:t>Study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Agreement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with</a:t>
            </a:r>
            <a:r>
              <a:rPr lang="tr-TR" dirty="0" smtClean="0">
                <a:solidFill>
                  <a:schemeClr val="accent5"/>
                </a:solidFill>
              </a:rPr>
              <a:t> PFAM </a:t>
            </a:r>
            <a:r>
              <a:rPr lang="tr-TR" dirty="0" err="1" smtClean="0">
                <a:solidFill>
                  <a:schemeClr val="accent5"/>
                </a:solidFill>
              </a:rPr>
              <a:t>Annotations</a:t>
            </a:r>
            <a:r>
              <a:rPr lang="tr-TR" dirty="0" smtClean="0">
                <a:solidFill>
                  <a:schemeClr val="accent5"/>
                </a:solidFill>
              </a:rPr>
              <a:t>: </a:t>
            </a:r>
            <a:r>
              <a:rPr lang="tr-TR" dirty="0" err="1" smtClean="0">
                <a:solidFill>
                  <a:schemeClr val="accent5"/>
                </a:solidFill>
              </a:rPr>
              <a:t>Segment</a:t>
            </a:r>
            <a:r>
              <a:rPr lang="tr-TR" dirty="0" smtClean="0">
                <a:solidFill>
                  <a:schemeClr val="accent5"/>
                </a:solidFill>
              </a:rPr>
              <a:t> Level </a:t>
            </a:r>
            <a:r>
              <a:rPr lang="tr-TR" dirty="0" err="1" smtClean="0">
                <a:solidFill>
                  <a:schemeClr val="accent5"/>
                </a:solidFill>
              </a:rPr>
              <a:t>Scores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42</a:t>
            </a:fld>
            <a:endParaRPr lang="en-US"/>
          </a:p>
        </p:txBody>
      </p:sp>
      <p:sp>
        <p:nvSpPr>
          <p:cNvPr id="9" name="Dikdörtgen 8"/>
          <p:cNvSpPr/>
          <p:nvPr/>
        </p:nvSpPr>
        <p:spPr>
          <a:xfrm>
            <a:off x="821093" y="5719263"/>
            <a:ext cx="9428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i="1" dirty="0" err="1"/>
              <a:t>Note</a:t>
            </a:r>
            <a:r>
              <a:rPr lang="tr-TR" i="1" dirty="0"/>
              <a:t>: </a:t>
            </a:r>
            <a:r>
              <a:rPr lang="tr-TR" i="1" dirty="0" err="1" smtClean="0"/>
              <a:t>Vocabulary</a:t>
            </a:r>
            <a:r>
              <a:rPr lang="tr-TR" i="1" dirty="0" smtClean="0"/>
              <a:t> size is not </a:t>
            </a:r>
            <a:r>
              <a:rPr lang="tr-TR" i="1" dirty="0" err="1" smtClean="0"/>
              <a:t>specified</a:t>
            </a:r>
            <a:r>
              <a:rPr lang="tr-TR" i="1" dirty="0" smtClean="0"/>
              <a:t> in </a:t>
            </a:r>
            <a:r>
              <a:rPr lang="tr-TR" i="1" dirty="0" err="1" smtClean="0"/>
              <a:t>the</a:t>
            </a:r>
            <a:r>
              <a:rPr lang="tr-TR" i="1" dirty="0" smtClean="0"/>
              <a:t> </a:t>
            </a:r>
            <a:r>
              <a:rPr lang="tr-TR" i="1" dirty="0" err="1" smtClean="0"/>
              <a:t>paper</a:t>
            </a:r>
            <a:r>
              <a:rPr lang="tr-TR" i="1" dirty="0" smtClean="0"/>
              <a:t>.</a:t>
            </a:r>
            <a:endParaRPr lang="tr-TR" i="1" dirty="0"/>
          </a:p>
        </p:txBody>
      </p:sp>
      <p:grpSp>
        <p:nvGrpSpPr>
          <p:cNvPr id="85" name="Grup 84"/>
          <p:cNvGrpSpPr/>
          <p:nvPr/>
        </p:nvGrpSpPr>
        <p:grpSpPr>
          <a:xfrm>
            <a:off x="974532" y="1886206"/>
            <a:ext cx="4665513" cy="1930517"/>
            <a:chOff x="3555172" y="1778206"/>
            <a:chExt cx="4665513" cy="1930517"/>
          </a:xfrm>
        </p:grpSpPr>
        <p:sp>
          <p:nvSpPr>
            <p:cNvPr id="10" name="Oval 9"/>
            <p:cNvSpPr/>
            <p:nvPr/>
          </p:nvSpPr>
          <p:spPr>
            <a:xfrm>
              <a:off x="3555172" y="349272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937525" y="349272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746201" y="312310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Düz Bağlayıcı 12"/>
            <p:cNvCxnSpPr>
              <a:stCxn id="12" idx="3"/>
              <a:endCxn id="10" idx="0"/>
            </p:cNvCxnSpPr>
            <p:nvPr/>
          </p:nvCxnSpPr>
          <p:spPr>
            <a:xfrm flipH="1">
              <a:off x="3663172" y="3307473"/>
              <a:ext cx="114661" cy="185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Düz Bağlayıcı 13"/>
            <p:cNvCxnSpPr>
              <a:stCxn id="11" idx="0"/>
              <a:endCxn id="12" idx="5"/>
            </p:cNvCxnSpPr>
            <p:nvPr/>
          </p:nvCxnSpPr>
          <p:spPr>
            <a:xfrm flipH="1" flipV="1">
              <a:off x="3930569" y="3307473"/>
              <a:ext cx="114956" cy="185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4277323" y="349272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659676" y="3492723"/>
              <a:ext cx="216000" cy="216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 smtClean="0"/>
                <a:t>2</a:t>
              </a:r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3988047" y="2737025"/>
              <a:ext cx="216000" cy="216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 smtClean="0"/>
                <a:t>1</a:t>
              </a:r>
              <a:endParaRPr lang="en-US" dirty="0"/>
            </a:p>
          </p:txBody>
        </p:sp>
        <p:cxnSp>
          <p:nvCxnSpPr>
            <p:cNvPr id="18" name="Düz Bağlayıcı 17"/>
            <p:cNvCxnSpPr>
              <a:stCxn id="17" idx="3"/>
              <a:endCxn id="12" idx="7"/>
            </p:cNvCxnSpPr>
            <p:nvPr/>
          </p:nvCxnSpPr>
          <p:spPr>
            <a:xfrm flipH="1">
              <a:off x="3930569" y="2921393"/>
              <a:ext cx="89110" cy="2333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Düz Bağlayıcı 18"/>
            <p:cNvCxnSpPr>
              <a:stCxn id="15" idx="0"/>
              <a:endCxn id="17" idx="5"/>
            </p:cNvCxnSpPr>
            <p:nvPr/>
          </p:nvCxnSpPr>
          <p:spPr>
            <a:xfrm flipH="1" flipV="1">
              <a:off x="4172415" y="2921393"/>
              <a:ext cx="212908" cy="5713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5042029" y="349272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424382" y="349272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233058" y="3123105"/>
              <a:ext cx="216000" cy="216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 smtClean="0"/>
                <a:t>3</a:t>
              </a:r>
              <a:endParaRPr lang="en-US" dirty="0"/>
            </a:p>
          </p:txBody>
        </p:sp>
        <p:cxnSp>
          <p:nvCxnSpPr>
            <p:cNvPr id="23" name="Düz Bağlayıcı 22"/>
            <p:cNvCxnSpPr>
              <a:stCxn id="22" idx="3"/>
              <a:endCxn id="20" idx="0"/>
            </p:cNvCxnSpPr>
            <p:nvPr/>
          </p:nvCxnSpPr>
          <p:spPr>
            <a:xfrm flipH="1">
              <a:off x="5150029" y="3307473"/>
              <a:ext cx="114661" cy="185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Düz Bağlayıcı 23"/>
            <p:cNvCxnSpPr>
              <a:stCxn id="21" idx="0"/>
              <a:endCxn id="22" idx="5"/>
            </p:cNvCxnSpPr>
            <p:nvPr/>
          </p:nvCxnSpPr>
          <p:spPr>
            <a:xfrm flipH="1" flipV="1">
              <a:off x="5417426" y="3307473"/>
              <a:ext cx="114956" cy="185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5762820" y="3489382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102618" y="3489382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484971" y="3489382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293647" y="3119764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Düz Bağlayıcı 37"/>
            <p:cNvCxnSpPr>
              <a:stCxn id="37" idx="3"/>
              <a:endCxn id="35" idx="0"/>
            </p:cNvCxnSpPr>
            <p:nvPr/>
          </p:nvCxnSpPr>
          <p:spPr>
            <a:xfrm flipH="1">
              <a:off x="6210618" y="3304132"/>
              <a:ext cx="114661" cy="185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Düz Bağlayıcı 38"/>
            <p:cNvCxnSpPr>
              <a:stCxn id="36" idx="0"/>
              <a:endCxn id="37" idx="5"/>
            </p:cNvCxnSpPr>
            <p:nvPr/>
          </p:nvCxnSpPr>
          <p:spPr>
            <a:xfrm flipH="1" flipV="1">
              <a:off x="6478015" y="3304132"/>
              <a:ext cx="114956" cy="185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6867324" y="3489382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249677" y="3489382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7058353" y="3119764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Düz Bağlayıcı 42"/>
            <p:cNvCxnSpPr>
              <a:stCxn id="42" idx="3"/>
              <a:endCxn id="40" idx="0"/>
            </p:cNvCxnSpPr>
            <p:nvPr/>
          </p:nvCxnSpPr>
          <p:spPr>
            <a:xfrm flipH="1">
              <a:off x="6975324" y="3304132"/>
              <a:ext cx="114661" cy="185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Düz Bağlayıcı 43"/>
            <p:cNvCxnSpPr>
              <a:stCxn id="41" idx="0"/>
              <a:endCxn id="42" idx="5"/>
            </p:cNvCxnSpPr>
            <p:nvPr/>
          </p:nvCxnSpPr>
          <p:spPr>
            <a:xfrm flipH="1" flipV="1">
              <a:off x="7242721" y="3304132"/>
              <a:ext cx="114956" cy="185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7622332" y="347352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8004685" y="347352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7813361" y="310390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Düz Bağlayıcı 47"/>
            <p:cNvCxnSpPr>
              <a:stCxn id="47" idx="3"/>
              <a:endCxn id="45" idx="0"/>
            </p:cNvCxnSpPr>
            <p:nvPr/>
          </p:nvCxnSpPr>
          <p:spPr>
            <a:xfrm flipH="1">
              <a:off x="7730332" y="3288273"/>
              <a:ext cx="114661" cy="185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Düz Bağlayıcı 48"/>
            <p:cNvCxnSpPr>
              <a:stCxn id="46" idx="0"/>
              <a:endCxn id="47" idx="5"/>
            </p:cNvCxnSpPr>
            <p:nvPr/>
          </p:nvCxnSpPr>
          <p:spPr>
            <a:xfrm flipH="1" flipV="1">
              <a:off x="7997729" y="3288273"/>
              <a:ext cx="114956" cy="185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6051948" y="2737025"/>
              <a:ext cx="216000" cy="216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 smtClean="0"/>
                <a:t>4</a:t>
              </a:r>
              <a:endParaRPr lang="en-US" dirty="0"/>
            </a:p>
          </p:txBody>
        </p:sp>
        <p:cxnSp>
          <p:nvCxnSpPr>
            <p:cNvPr id="51" name="Düz Bağlayıcı 50"/>
            <p:cNvCxnSpPr>
              <a:stCxn id="50" idx="3"/>
              <a:endCxn id="31" idx="0"/>
            </p:cNvCxnSpPr>
            <p:nvPr/>
          </p:nvCxnSpPr>
          <p:spPr>
            <a:xfrm flipH="1">
              <a:off x="5870820" y="2921393"/>
              <a:ext cx="212760" cy="5679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Düz Bağlayıcı 51"/>
            <p:cNvCxnSpPr>
              <a:stCxn id="37" idx="1"/>
              <a:endCxn id="50" idx="5"/>
            </p:cNvCxnSpPr>
            <p:nvPr/>
          </p:nvCxnSpPr>
          <p:spPr>
            <a:xfrm flipH="1" flipV="1">
              <a:off x="6236316" y="2921393"/>
              <a:ext cx="88963" cy="2300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7406332" y="2733570"/>
              <a:ext cx="216000" cy="216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5</a:t>
              </a:r>
              <a:endParaRPr lang="en-US" dirty="0"/>
            </a:p>
          </p:txBody>
        </p:sp>
        <p:cxnSp>
          <p:nvCxnSpPr>
            <p:cNvPr id="54" name="Düz Bağlayıcı 53"/>
            <p:cNvCxnSpPr>
              <a:stCxn id="53" idx="3"/>
              <a:endCxn id="42" idx="7"/>
            </p:cNvCxnSpPr>
            <p:nvPr/>
          </p:nvCxnSpPr>
          <p:spPr>
            <a:xfrm flipH="1">
              <a:off x="7242721" y="2917938"/>
              <a:ext cx="195243" cy="2334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Düz Bağlayıcı 54"/>
            <p:cNvCxnSpPr>
              <a:stCxn id="47" idx="1"/>
              <a:endCxn id="53" idx="5"/>
            </p:cNvCxnSpPr>
            <p:nvPr/>
          </p:nvCxnSpPr>
          <p:spPr>
            <a:xfrm flipH="1" flipV="1">
              <a:off x="7590700" y="2917938"/>
              <a:ext cx="254293" cy="217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5762820" y="1778206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Düz Bağlayıcı 57"/>
            <p:cNvCxnSpPr>
              <a:stCxn id="17" idx="7"/>
            </p:cNvCxnSpPr>
            <p:nvPr/>
          </p:nvCxnSpPr>
          <p:spPr>
            <a:xfrm flipV="1">
              <a:off x="4172415" y="1912064"/>
              <a:ext cx="1595036" cy="8565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Düz Bağlayıcı 58"/>
            <p:cNvCxnSpPr>
              <a:stCxn id="16" idx="0"/>
              <a:endCxn id="56" idx="3"/>
            </p:cNvCxnSpPr>
            <p:nvPr/>
          </p:nvCxnSpPr>
          <p:spPr>
            <a:xfrm flipV="1">
              <a:off x="4767676" y="1962574"/>
              <a:ext cx="1026776" cy="15301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Düz Bağlayıcı 60"/>
            <p:cNvCxnSpPr>
              <a:stCxn id="22" idx="0"/>
              <a:endCxn id="56" idx="4"/>
            </p:cNvCxnSpPr>
            <p:nvPr/>
          </p:nvCxnSpPr>
          <p:spPr>
            <a:xfrm flipV="1">
              <a:off x="5341058" y="1994206"/>
              <a:ext cx="529762" cy="11288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Düz Bağlayıcı 63"/>
            <p:cNvCxnSpPr>
              <a:stCxn id="50" idx="0"/>
              <a:endCxn id="56" idx="5"/>
            </p:cNvCxnSpPr>
            <p:nvPr/>
          </p:nvCxnSpPr>
          <p:spPr>
            <a:xfrm flipH="1" flipV="1">
              <a:off x="5947188" y="1962574"/>
              <a:ext cx="212760" cy="7744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Düz Bağlayıcı 67"/>
            <p:cNvCxnSpPr>
              <a:stCxn id="53" idx="1"/>
              <a:endCxn id="56" idx="6"/>
            </p:cNvCxnSpPr>
            <p:nvPr/>
          </p:nvCxnSpPr>
          <p:spPr>
            <a:xfrm flipH="1" flipV="1">
              <a:off x="5978820" y="1886206"/>
              <a:ext cx="1459144" cy="8789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Sol Ayraç 85"/>
          <p:cNvSpPr/>
          <p:nvPr/>
        </p:nvSpPr>
        <p:spPr>
          <a:xfrm rot="16200000">
            <a:off x="4198211" y="2827927"/>
            <a:ext cx="425803" cy="2457864"/>
          </a:xfrm>
          <a:prstGeom prst="leftBrace">
            <a:avLst>
              <a:gd name="adj1" fmla="val 55235"/>
              <a:gd name="adj2" fmla="val 51766"/>
            </a:avLst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Metin kutusu 86"/>
          <p:cNvSpPr txBox="1"/>
          <p:nvPr/>
        </p:nvSpPr>
        <p:spPr>
          <a:xfrm>
            <a:off x="3945837" y="4420105"/>
            <a:ext cx="117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Domain z</a:t>
            </a:r>
            <a:endParaRPr lang="en-US" dirty="0"/>
          </a:p>
        </p:txBody>
      </p:sp>
      <p:sp>
        <p:nvSpPr>
          <p:cNvPr id="89" name="Metin kutusu 88"/>
          <p:cNvSpPr txBox="1"/>
          <p:nvPr/>
        </p:nvSpPr>
        <p:spPr>
          <a:xfrm>
            <a:off x="6288076" y="2518849"/>
            <a:ext cx="5174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tr-TR" dirty="0" err="1" smtClean="0"/>
              <a:t>Recall</a:t>
            </a:r>
            <a:r>
              <a:rPr lang="tr-TR" dirty="0" smtClean="0"/>
              <a:t> = </a:t>
            </a:r>
            <a:r>
              <a:rPr lang="tr-TR" dirty="0" err="1" smtClean="0"/>
              <a:t>number</a:t>
            </a:r>
            <a:r>
              <a:rPr lang="tr-TR" dirty="0" smtClean="0"/>
              <a:t> of </a:t>
            </a:r>
            <a:r>
              <a:rPr lang="tr-TR" dirty="0" err="1" smtClean="0"/>
              <a:t>domains</a:t>
            </a:r>
            <a:r>
              <a:rPr lang="tr-TR" dirty="0" smtClean="0"/>
              <a:t> </a:t>
            </a:r>
            <a:r>
              <a:rPr lang="tr-TR" dirty="0" err="1" smtClean="0"/>
              <a:t>covered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IoU</a:t>
            </a:r>
            <a:r>
              <a:rPr lang="tr-TR" dirty="0" smtClean="0"/>
              <a:t> </a:t>
            </a:r>
            <a:r>
              <a:rPr lang="tr-TR" dirty="0" err="1" smtClean="0"/>
              <a:t>above</a:t>
            </a:r>
            <a:r>
              <a:rPr lang="tr-TR" dirty="0" smtClean="0"/>
              <a:t> a </a:t>
            </a:r>
            <a:r>
              <a:rPr lang="tr-TR" dirty="0" err="1" smtClean="0"/>
              <a:t>threshold</a:t>
            </a:r>
            <a:r>
              <a:rPr lang="tr-TR" dirty="0" smtClean="0"/>
              <a:t> / domain </a:t>
            </a:r>
            <a:r>
              <a:rPr lang="tr-TR" dirty="0" err="1" smtClean="0"/>
              <a:t>count</a:t>
            </a:r>
            <a:endParaRPr lang="tr-TR" dirty="0"/>
          </a:p>
          <a:p>
            <a:pPr lvl="0" defTabSz="914400">
              <a:defRPr/>
            </a:pPr>
            <a:r>
              <a:rPr lang="tr-TR" dirty="0"/>
              <a:t>Precision </a:t>
            </a:r>
            <a:r>
              <a:rPr lang="tr-TR" dirty="0" smtClean="0"/>
              <a:t>= </a:t>
            </a:r>
            <a:r>
              <a:rPr lang="tr-TR" dirty="0" err="1" smtClean="0"/>
              <a:t>number</a:t>
            </a:r>
            <a:r>
              <a:rPr lang="tr-TR" dirty="0" smtClean="0"/>
              <a:t> of </a:t>
            </a:r>
            <a:r>
              <a:rPr lang="tr-TR" dirty="0" err="1" smtClean="0"/>
              <a:t>segments</a:t>
            </a:r>
            <a:r>
              <a:rPr lang="tr-TR" dirty="0" smtClean="0"/>
              <a:t> </a:t>
            </a:r>
            <a:r>
              <a:rPr lang="tr-TR" dirty="0" err="1" smtClean="0"/>
              <a:t>used</a:t>
            </a:r>
            <a:r>
              <a:rPr lang="tr-TR" dirty="0" smtClean="0"/>
              <a:t> in domain </a:t>
            </a:r>
            <a:r>
              <a:rPr lang="tr-TR" dirty="0" err="1" smtClean="0"/>
              <a:t>coverage</a:t>
            </a:r>
            <a:r>
              <a:rPr lang="tr-TR" dirty="0" smtClean="0"/>
              <a:t> / </a:t>
            </a:r>
            <a:r>
              <a:rPr lang="tr-TR" dirty="0" err="1" smtClean="0"/>
              <a:t>segment</a:t>
            </a:r>
            <a:r>
              <a:rPr lang="tr-TR" dirty="0" smtClean="0"/>
              <a:t> </a:t>
            </a:r>
            <a:r>
              <a:rPr lang="tr-TR" dirty="0" err="1" smtClean="0"/>
              <a:t>count</a:t>
            </a:r>
            <a:endParaRPr lang="en-US" dirty="0"/>
          </a:p>
        </p:txBody>
      </p:sp>
      <p:grpSp>
        <p:nvGrpSpPr>
          <p:cNvPr id="99" name="Grup 98"/>
          <p:cNvGrpSpPr/>
          <p:nvPr/>
        </p:nvGrpSpPr>
        <p:grpSpPr>
          <a:xfrm>
            <a:off x="7476202" y="689536"/>
            <a:ext cx="3094373" cy="1502985"/>
            <a:chOff x="6869423" y="203624"/>
            <a:chExt cx="3094373" cy="1502985"/>
          </a:xfrm>
        </p:grpSpPr>
        <p:pic>
          <p:nvPicPr>
            <p:cNvPr id="96" name="Resim 95"/>
            <p:cNvPicPr>
              <a:picLocks noChangeAspect="1"/>
            </p:cNvPicPr>
            <p:nvPr/>
          </p:nvPicPr>
          <p:blipFill rotWithShape="1">
            <a:blip r:embed="rId3"/>
            <a:srcRect t="32287" r="79982"/>
            <a:stretch/>
          </p:blipFill>
          <p:spPr>
            <a:xfrm>
              <a:off x="6869423" y="203624"/>
              <a:ext cx="1847858" cy="1502985"/>
            </a:xfrm>
            <a:prstGeom prst="rect">
              <a:avLst/>
            </a:prstGeom>
          </p:spPr>
        </p:pic>
        <p:pic>
          <p:nvPicPr>
            <p:cNvPr id="98" name="Resim 97"/>
            <p:cNvPicPr>
              <a:picLocks noChangeAspect="1"/>
            </p:cNvPicPr>
            <p:nvPr/>
          </p:nvPicPr>
          <p:blipFill rotWithShape="1">
            <a:blip r:embed="rId3"/>
            <a:srcRect l="86496" t="32287" b="-1"/>
            <a:stretch/>
          </p:blipFill>
          <p:spPr>
            <a:xfrm>
              <a:off x="8717281" y="203624"/>
              <a:ext cx="1246515" cy="1502985"/>
            </a:xfrm>
            <a:prstGeom prst="rect">
              <a:avLst/>
            </a:prstGeom>
          </p:spPr>
        </p:pic>
      </p:grpSp>
      <p:sp>
        <p:nvSpPr>
          <p:cNvPr id="57" name="Sol Ayraç 56"/>
          <p:cNvSpPr/>
          <p:nvPr/>
        </p:nvSpPr>
        <p:spPr>
          <a:xfrm rot="16200000">
            <a:off x="1042490" y="3727647"/>
            <a:ext cx="425803" cy="736034"/>
          </a:xfrm>
          <a:prstGeom prst="leftBrace">
            <a:avLst>
              <a:gd name="adj1" fmla="val 55235"/>
              <a:gd name="adj2" fmla="val 51766"/>
            </a:avLst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Metin kutusu 59"/>
          <p:cNvSpPr txBox="1"/>
          <p:nvPr/>
        </p:nvSpPr>
        <p:spPr>
          <a:xfrm>
            <a:off x="761823" y="4425900"/>
            <a:ext cx="119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Domain x</a:t>
            </a:r>
            <a:endParaRPr lang="en-US" dirty="0"/>
          </a:p>
        </p:txBody>
      </p:sp>
      <p:sp>
        <p:nvSpPr>
          <p:cNvPr id="62" name="Sol Ayraç 61"/>
          <p:cNvSpPr/>
          <p:nvPr/>
        </p:nvSpPr>
        <p:spPr>
          <a:xfrm rot="16200000">
            <a:off x="2199762" y="3324716"/>
            <a:ext cx="425803" cy="1539034"/>
          </a:xfrm>
          <a:prstGeom prst="leftBrace">
            <a:avLst>
              <a:gd name="adj1" fmla="val 55235"/>
              <a:gd name="adj2" fmla="val 51766"/>
            </a:avLst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etin kutusu 62"/>
          <p:cNvSpPr txBox="1"/>
          <p:nvPr/>
        </p:nvSpPr>
        <p:spPr>
          <a:xfrm>
            <a:off x="1912683" y="4440514"/>
            <a:ext cx="117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Domain y</a:t>
            </a:r>
            <a:endParaRPr lang="en-US" dirty="0"/>
          </a:p>
        </p:txBody>
      </p:sp>
      <p:sp>
        <p:nvSpPr>
          <p:cNvPr id="65" name="Sol Ayraç 64"/>
          <p:cNvSpPr/>
          <p:nvPr/>
        </p:nvSpPr>
        <p:spPr>
          <a:xfrm rot="16200000">
            <a:off x="2199763" y="3324716"/>
            <a:ext cx="425803" cy="1539034"/>
          </a:xfrm>
          <a:prstGeom prst="leftBrace">
            <a:avLst>
              <a:gd name="adj1" fmla="val 55235"/>
              <a:gd name="adj2" fmla="val 51766"/>
            </a:avLst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etin kutusu 65"/>
          <p:cNvSpPr txBox="1"/>
          <p:nvPr/>
        </p:nvSpPr>
        <p:spPr>
          <a:xfrm>
            <a:off x="1912684" y="4440514"/>
            <a:ext cx="117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Domain 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64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solidFill>
                  <a:schemeClr val="accent5"/>
                </a:solidFill>
              </a:rPr>
              <a:t>Case </a:t>
            </a:r>
            <a:r>
              <a:rPr lang="tr-TR" sz="2800" b="1" dirty="0" err="1" smtClean="0">
                <a:solidFill>
                  <a:schemeClr val="accent5"/>
                </a:solidFill>
              </a:rPr>
              <a:t>Study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" name="Metin kutusu 4"/>
          <p:cNvSpPr txBox="1"/>
          <p:nvPr/>
        </p:nvSpPr>
        <p:spPr>
          <a:xfrm flipH="1">
            <a:off x="821093" y="1075678"/>
            <a:ext cx="590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accent5"/>
                </a:solidFill>
              </a:rPr>
              <a:t>Human </a:t>
            </a:r>
            <a:r>
              <a:rPr lang="tr-TR" dirty="0" err="1" smtClean="0">
                <a:solidFill>
                  <a:schemeClr val="accent5"/>
                </a:solidFill>
              </a:rPr>
              <a:t>Expert</a:t>
            </a:r>
            <a:r>
              <a:rPr lang="tr-TR" dirty="0" smtClean="0">
                <a:solidFill>
                  <a:schemeClr val="accent5"/>
                </a:solidFill>
              </a:rPr>
              <a:t> Analysis of </a:t>
            </a:r>
            <a:r>
              <a:rPr lang="tr-TR" dirty="0" err="1" smtClean="0">
                <a:solidFill>
                  <a:schemeClr val="accent5"/>
                </a:solidFill>
              </a:rPr>
              <a:t>Interpretability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412" y="1541843"/>
            <a:ext cx="5400000" cy="4484641"/>
          </a:xfrm>
          <a:prstGeom prst="rect">
            <a:avLst/>
          </a:prstGeom>
        </p:spPr>
      </p:pic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43</a:t>
            </a:fld>
            <a:endParaRPr lang="en-US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19" y="1624163"/>
            <a:ext cx="5943123" cy="4320000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4"/>
          <a:srcRect r="68189" b="62951"/>
          <a:stretch/>
        </p:blipFill>
        <p:spPr>
          <a:xfrm>
            <a:off x="322819" y="1624163"/>
            <a:ext cx="2142645" cy="181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8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/>
          <p:cNvSpPr txBox="1"/>
          <p:nvPr/>
        </p:nvSpPr>
        <p:spPr>
          <a:xfrm>
            <a:off x="821093" y="634482"/>
            <a:ext cx="8466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 smtClean="0">
                <a:solidFill>
                  <a:schemeClr val="accent5"/>
                </a:solidFill>
              </a:rPr>
              <a:t>Thanks</a:t>
            </a:r>
            <a:r>
              <a:rPr lang="tr-TR" sz="2800" b="1" dirty="0" smtClean="0">
                <a:solidFill>
                  <a:schemeClr val="accent5"/>
                </a:solidFill>
              </a:rPr>
              <a:t>…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8" name="Slayt Numarası Yer Tutucus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8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 14"/>
          <p:cNvGrpSpPr/>
          <p:nvPr/>
        </p:nvGrpSpPr>
        <p:grpSpPr>
          <a:xfrm>
            <a:off x="4032984" y="3104338"/>
            <a:ext cx="2417628" cy="2016337"/>
            <a:chOff x="3317056" y="2487905"/>
            <a:chExt cx="2417628" cy="2016337"/>
          </a:xfrm>
        </p:grpSpPr>
        <p:pic>
          <p:nvPicPr>
            <p:cNvPr id="1026" name="Picture 2" descr="Alanine in non-ionic for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056" y="2487905"/>
              <a:ext cx="2417628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Metin kutusu 3"/>
                <p:cNvSpPr txBox="1"/>
                <p:nvPr/>
              </p:nvSpPr>
              <p:spPr>
                <a:xfrm>
                  <a:off x="4115914" y="3112865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Metin kutusu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914" y="3112865"/>
                  <a:ext cx="509426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Metin kutusu 12"/>
                <p:cNvSpPr txBox="1"/>
                <p:nvPr/>
              </p:nvSpPr>
              <p:spPr>
                <a:xfrm>
                  <a:off x="4131154" y="4196465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Metin kutusu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1154" y="4196465"/>
                  <a:ext cx="509426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Metin kutusu 13"/>
                <p:cNvSpPr txBox="1"/>
                <p:nvPr/>
              </p:nvSpPr>
              <p:spPr>
                <a:xfrm>
                  <a:off x="4797904" y="2958976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Metin kutusu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04" y="2958976"/>
                  <a:ext cx="509426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up 16"/>
          <p:cNvGrpSpPr/>
          <p:nvPr/>
        </p:nvGrpSpPr>
        <p:grpSpPr>
          <a:xfrm>
            <a:off x="5241798" y="1416312"/>
            <a:ext cx="2417628" cy="2016337"/>
            <a:chOff x="3317056" y="2487905"/>
            <a:chExt cx="2417628" cy="2016337"/>
          </a:xfrm>
        </p:grpSpPr>
        <p:pic>
          <p:nvPicPr>
            <p:cNvPr id="18" name="Picture 2" descr="Alanine in non-ionic for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056" y="2487905"/>
              <a:ext cx="2417628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Metin kutusu 18"/>
                <p:cNvSpPr txBox="1"/>
                <p:nvPr/>
              </p:nvSpPr>
              <p:spPr>
                <a:xfrm>
                  <a:off x="4115914" y="3112865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r-TR" sz="1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Metin kutusu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914" y="3112865"/>
                  <a:ext cx="509426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Metin kutusu 19"/>
                <p:cNvSpPr txBox="1"/>
                <p:nvPr/>
              </p:nvSpPr>
              <p:spPr>
                <a:xfrm>
                  <a:off x="4131154" y="4196465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Metin kutusu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1154" y="4196465"/>
                  <a:ext cx="509426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Metin kutusu 20"/>
                <p:cNvSpPr txBox="1"/>
                <p:nvPr/>
              </p:nvSpPr>
              <p:spPr>
                <a:xfrm>
                  <a:off x="4797904" y="2958976"/>
                  <a:ext cx="5094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Metin kutusu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04" y="2958976"/>
                  <a:ext cx="509426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Düz Bağlayıcı 23"/>
          <p:cNvCxnSpPr/>
          <p:nvPr/>
        </p:nvCxnSpPr>
        <p:spPr>
          <a:xfrm flipH="1">
            <a:off x="5897881" y="3179385"/>
            <a:ext cx="285917" cy="470595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Metin kutusu 1024"/>
          <p:cNvSpPr txBox="1"/>
          <p:nvPr/>
        </p:nvSpPr>
        <p:spPr>
          <a:xfrm>
            <a:off x="821094" y="634482"/>
            <a:ext cx="572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solidFill>
                  <a:schemeClr val="accent5"/>
                </a:solidFill>
              </a:rPr>
              <a:t>Global </a:t>
            </a:r>
            <a:r>
              <a:rPr lang="tr-TR" sz="2800" b="1" dirty="0" err="1" smtClean="0">
                <a:solidFill>
                  <a:schemeClr val="accent5"/>
                </a:solidFill>
              </a:rPr>
              <a:t>Backbone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Formulation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1027" name="Metin kutusu 1026"/>
          <p:cNvSpPr txBox="1"/>
          <p:nvPr/>
        </p:nvSpPr>
        <p:spPr>
          <a:xfrm flipH="1">
            <a:off x="821094" y="1075678"/>
            <a:ext cx="408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Backbone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Atoms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and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Peptide</a:t>
            </a:r>
            <a:r>
              <a:rPr lang="tr-TR" dirty="0" smtClean="0">
                <a:solidFill>
                  <a:schemeClr val="accent5"/>
                </a:solidFill>
              </a:rPr>
              <a:t> Bond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028" name="Serbest Form 1027"/>
          <p:cNvSpPr/>
          <p:nvPr/>
        </p:nvSpPr>
        <p:spPr>
          <a:xfrm>
            <a:off x="5913120" y="2964180"/>
            <a:ext cx="952548" cy="1409700"/>
          </a:xfrm>
          <a:custGeom>
            <a:avLst/>
            <a:gdLst>
              <a:gd name="connsiteX0" fmla="*/ 929640 w 952548"/>
              <a:gd name="connsiteY0" fmla="*/ 91440 h 1409700"/>
              <a:gd name="connsiteX1" fmla="*/ 929640 w 952548"/>
              <a:gd name="connsiteY1" fmla="*/ 91440 h 1409700"/>
              <a:gd name="connsiteX2" fmla="*/ 902970 w 952548"/>
              <a:gd name="connsiteY2" fmla="*/ 49530 h 1409700"/>
              <a:gd name="connsiteX3" fmla="*/ 899160 w 952548"/>
              <a:gd name="connsiteY3" fmla="*/ 38100 h 1409700"/>
              <a:gd name="connsiteX4" fmla="*/ 887730 w 952548"/>
              <a:gd name="connsiteY4" fmla="*/ 30480 h 1409700"/>
              <a:gd name="connsiteX5" fmla="*/ 861060 w 952548"/>
              <a:gd name="connsiteY5" fmla="*/ 0 h 1409700"/>
              <a:gd name="connsiteX6" fmla="*/ 788670 w 952548"/>
              <a:gd name="connsiteY6" fmla="*/ 3810 h 1409700"/>
              <a:gd name="connsiteX7" fmla="*/ 777240 w 952548"/>
              <a:gd name="connsiteY7" fmla="*/ 7620 h 1409700"/>
              <a:gd name="connsiteX8" fmla="*/ 754380 w 952548"/>
              <a:gd name="connsiteY8" fmla="*/ 22860 h 1409700"/>
              <a:gd name="connsiteX9" fmla="*/ 739140 w 952548"/>
              <a:gd name="connsiteY9" fmla="*/ 45720 h 1409700"/>
              <a:gd name="connsiteX10" fmla="*/ 731520 w 952548"/>
              <a:gd name="connsiteY10" fmla="*/ 57150 h 1409700"/>
              <a:gd name="connsiteX11" fmla="*/ 727710 w 952548"/>
              <a:gd name="connsiteY11" fmla="*/ 80010 h 1409700"/>
              <a:gd name="connsiteX12" fmla="*/ 720090 w 952548"/>
              <a:gd name="connsiteY12" fmla="*/ 102870 h 1409700"/>
              <a:gd name="connsiteX13" fmla="*/ 716280 w 952548"/>
              <a:gd name="connsiteY13" fmla="*/ 148590 h 1409700"/>
              <a:gd name="connsiteX14" fmla="*/ 708660 w 952548"/>
              <a:gd name="connsiteY14" fmla="*/ 171450 h 1409700"/>
              <a:gd name="connsiteX15" fmla="*/ 704850 w 952548"/>
              <a:gd name="connsiteY15" fmla="*/ 186690 h 1409700"/>
              <a:gd name="connsiteX16" fmla="*/ 697230 w 952548"/>
              <a:gd name="connsiteY16" fmla="*/ 198120 h 1409700"/>
              <a:gd name="connsiteX17" fmla="*/ 693420 w 952548"/>
              <a:gd name="connsiteY17" fmla="*/ 209550 h 1409700"/>
              <a:gd name="connsiteX18" fmla="*/ 685800 w 952548"/>
              <a:gd name="connsiteY18" fmla="*/ 224790 h 1409700"/>
              <a:gd name="connsiteX19" fmla="*/ 678180 w 952548"/>
              <a:gd name="connsiteY19" fmla="*/ 247650 h 1409700"/>
              <a:gd name="connsiteX20" fmla="*/ 659130 w 952548"/>
              <a:gd name="connsiteY20" fmla="*/ 274320 h 1409700"/>
              <a:gd name="connsiteX21" fmla="*/ 651510 w 952548"/>
              <a:gd name="connsiteY21" fmla="*/ 297180 h 1409700"/>
              <a:gd name="connsiteX22" fmla="*/ 647700 w 952548"/>
              <a:gd name="connsiteY22" fmla="*/ 308610 h 1409700"/>
              <a:gd name="connsiteX23" fmla="*/ 632460 w 952548"/>
              <a:gd name="connsiteY23" fmla="*/ 335280 h 1409700"/>
              <a:gd name="connsiteX24" fmla="*/ 624840 w 952548"/>
              <a:gd name="connsiteY24" fmla="*/ 358140 h 1409700"/>
              <a:gd name="connsiteX25" fmla="*/ 617220 w 952548"/>
              <a:gd name="connsiteY25" fmla="*/ 369570 h 1409700"/>
              <a:gd name="connsiteX26" fmla="*/ 613410 w 952548"/>
              <a:gd name="connsiteY26" fmla="*/ 381000 h 1409700"/>
              <a:gd name="connsiteX27" fmla="*/ 601980 w 952548"/>
              <a:gd name="connsiteY27" fmla="*/ 392430 h 1409700"/>
              <a:gd name="connsiteX28" fmla="*/ 586740 w 952548"/>
              <a:gd name="connsiteY28" fmla="*/ 419100 h 1409700"/>
              <a:gd name="connsiteX29" fmla="*/ 582930 w 952548"/>
              <a:gd name="connsiteY29" fmla="*/ 434340 h 1409700"/>
              <a:gd name="connsiteX30" fmla="*/ 567690 w 952548"/>
              <a:gd name="connsiteY30" fmla="*/ 449580 h 1409700"/>
              <a:gd name="connsiteX31" fmla="*/ 560070 w 952548"/>
              <a:gd name="connsiteY31" fmla="*/ 464820 h 1409700"/>
              <a:gd name="connsiteX32" fmla="*/ 552450 w 952548"/>
              <a:gd name="connsiteY32" fmla="*/ 476250 h 1409700"/>
              <a:gd name="connsiteX33" fmla="*/ 541020 w 952548"/>
              <a:gd name="connsiteY33" fmla="*/ 502920 h 1409700"/>
              <a:gd name="connsiteX34" fmla="*/ 529590 w 952548"/>
              <a:gd name="connsiteY34" fmla="*/ 514350 h 1409700"/>
              <a:gd name="connsiteX35" fmla="*/ 521970 w 952548"/>
              <a:gd name="connsiteY35" fmla="*/ 529590 h 1409700"/>
              <a:gd name="connsiteX36" fmla="*/ 506730 w 952548"/>
              <a:gd name="connsiteY36" fmla="*/ 541020 h 1409700"/>
              <a:gd name="connsiteX37" fmla="*/ 495300 w 952548"/>
              <a:gd name="connsiteY37" fmla="*/ 556260 h 1409700"/>
              <a:gd name="connsiteX38" fmla="*/ 480060 w 952548"/>
              <a:gd name="connsiteY38" fmla="*/ 563880 h 1409700"/>
              <a:gd name="connsiteX39" fmla="*/ 468630 w 952548"/>
              <a:gd name="connsiteY39" fmla="*/ 571500 h 1409700"/>
              <a:gd name="connsiteX40" fmla="*/ 426720 w 952548"/>
              <a:gd name="connsiteY40" fmla="*/ 609600 h 1409700"/>
              <a:gd name="connsiteX41" fmla="*/ 411480 w 952548"/>
              <a:gd name="connsiteY41" fmla="*/ 624840 h 1409700"/>
              <a:gd name="connsiteX42" fmla="*/ 400050 w 952548"/>
              <a:gd name="connsiteY42" fmla="*/ 636270 h 1409700"/>
              <a:gd name="connsiteX43" fmla="*/ 369570 w 952548"/>
              <a:gd name="connsiteY43" fmla="*/ 659130 h 1409700"/>
              <a:gd name="connsiteX44" fmla="*/ 358140 w 952548"/>
              <a:gd name="connsiteY44" fmla="*/ 670560 h 1409700"/>
              <a:gd name="connsiteX45" fmla="*/ 342900 w 952548"/>
              <a:gd name="connsiteY45" fmla="*/ 681990 h 1409700"/>
              <a:gd name="connsiteX46" fmla="*/ 316230 w 952548"/>
              <a:gd name="connsiteY46" fmla="*/ 701040 h 1409700"/>
              <a:gd name="connsiteX47" fmla="*/ 293370 w 952548"/>
              <a:gd name="connsiteY47" fmla="*/ 723900 h 1409700"/>
              <a:gd name="connsiteX48" fmla="*/ 278130 w 952548"/>
              <a:gd name="connsiteY48" fmla="*/ 739140 h 1409700"/>
              <a:gd name="connsiteX49" fmla="*/ 266700 w 952548"/>
              <a:gd name="connsiteY49" fmla="*/ 746760 h 1409700"/>
              <a:gd name="connsiteX50" fmla="*/ 236220 w 952548"/>
              <a:gd name="connsiteY50" fmla="*/ 769620 h 1409700"/>
              <a:gd name="connsiteX51" fmla="*/ 213360 w 952548"/>
              <a:gd name="connsiteY51" fmla="*/ 792480 h 1409700"/>
              <a:gd name="connsiteX52" fmla="*/ 201930 w 952548"/>
              <a:gd name="connsiteY52" fmla="*/ 807720 h 1409700"/>
              <a:gd name="connsiteX53" fmla="*/ 167640 w 952548"/>
              <a:gd name="connsiteY53" fmla="*/ 834390 h 1409700"/>
              <a:gd name="connsiteX54" fmla="*/ 156210 w 952548"/>
              <a:gd name="connsiteY54" fmla="*/ 849630 h 1409700"/>
              <a:gd name="connsiteX55" fmla="*/ 148590 w 952548"/>
              <a:gd name="connsiteY55" fmla="*/ 864870 h 1409700"/>
              <a:gd name="connsiteX56" fmla="*/ 125730 w 952548"/>
              <a:gd name="connsiteY56" fmla="*/ 880110 h 1409700"/>
              <a:gd name="connsiteX57" fmla="*/ 110490 w 952548"/>
              <a:gd name="connsiteY57" fmla="*/ 902970 h 1409700"/>
              <a:gd name="connsiteX58" fmla="*/ 106680 w 952548"/>
              <a:gd name="connsiteY58" fmla="*/ 914400 h 1409700"/>
              <a:gd name="connsiteX59" fmla="*/ 91440 w 952548"/>
              <a:gd name="connsiteY59" fmla="*/ 937260 h 1409700"/>
              <a:gd name="connsiteX60" fmla="*/ 83820 w 952548"/>
              <a:gd name="connsiteY60" fmla="*/ 952500 h 1409700"/>
              <a:gd name="connsiteX61" fmla="*/ 64770 w 952548"/>
              <a:gd name="connsiteY61" fmla="*/ 979170 h 1409700"/>
              <a:gd name="connsiteX62" fmla="*/ 60960 w 952548"/>
              <a:gd name="connsiteY62" fmla="*/ 990600 h 1409700"/>
              <a:gd name="connsiteX63" fmla="*/ 45720 w 952548"/>
              <a:gd name="connsiteY63" fmla="*/ 1013460 h 1409700"/>
              <a:gd name="connsiteX64" fmla="*/ 34290 w 952548"/>
              <a:gd name="connsiteY64" fmla="*/ 1040130 h 1409700"/>
              <a:gd name="connsiteX65" fmla="*/ 30480 w 952548"/>
              <a:gd name="connsiteY65" fmla="*/ 1051560 h 1409700"/>
              <a:gd name="connsiteX66" fmla="*/ 15240 w 952548"/>
              <a:gd name="connsiteY66" fmla="*/ 1074420 h 1409700"/>
              <a:gd name="connsiteX67" fmla="*/ 7620 w 952548"/>
              <a:gd name="connsiteY67" fmla="*/ 1097280 h 1409700"/>
              <a:gd name="connsiteX68" fmla="*/ 3810 w 952548"/>
              <a:gd name="connsiteY68" fmla="*/ 1108710 h 1409700"/>
              <a:gd name="connsiteX69" fmla="*/ 0 w 952548"/>
              <a:gd name="connsiteY69" fmla="*/ 1120140 h 1409700"/>
              <a:gd name="connsiteX70" fmla="*/ 3810 w 952548"/>
              <a:gd name="connsiteY70" fmla="*/ 1200150 h 1409700"/>
              <a:gd name="connsiteX71" fmla="*/ 11430 w 952548"/>
              <a:gd name="connsiteY71" fmla="*/ 1226820 h 1409700"/>
              <a:gd name="connsiteX72" fmla="*/ 15240 w 952548"/>
              <a:gd name="connsiteY72" fmla="*/ 1249680 h 1409700"/>
              <a:gd name="connsiteX73" fmla="*/ 19050 w 952548"/>
              <a:gd name="connsiteY73" fmla="*/ 1261110 h 1409700"/>
              <a:gd name="connsiteX74" fmla="*/ 26670 w 952548"/>
              <a:gd name="connsiteY74" fmla="*/ 1291590 h 1409700"/>
              <a:gd name="connsiteX75" fmla="*/ 30480 w 952548"/>
              <a:gd name="connsiteY75" fmla="*/ 1303020 h 1409700"/>
              <a:gd name="connsiteX76" fmla="*/ 45720 w 952548"/>
              <a:gd name="connsiteY76" fmla="*/ 1325880 h 1409700"/>
              <a:gd name="connsiteX77" fmla="*/ 53340 w 952548"/>
              <a:gd name="connsiteY77" fmla="*/ 1337310 h 1409700"/>
              <a:gd name="connsiteX78" fmla="*/ 60960 w 952548"/>
              <a:gd name="connsiteY78" fmla="*/ 1348740 h 1409700"/>
              <a:gd name="connsiteX79" fmla="*/ 72390 w 952548"/>
              <a:gd name="connsiteY79" fmla="*/ 1356360 h 1409700"/>
              <a:gd name="connsiteX80" fmla="*/ 83820 w 952548"/>
              <a:gd name="connsiteY80" fmla="*/ 1367790 h 1409700"/>
              <a:gd name="connsiteX81" fmla="*/ 99060 w 952548"/>
              <a:gd name="connsiteY81" fmla="*/ 1375410 h 1409700"/>
              <a:gd name="connsiteX82" fmla="*/ 110490 w 952548"/>
              <a:gd name="connsiteY82" fmla="*/ 1383030 h 1409700"/>
              <a:gd name="connsiteX83" fmla="*/ 129540 w 952548"/>
              <a:gd name="connsiteY83" fmla="*/ 1386840 h 1409700"/>
              <a:gd name="connsiteX84" fmla="*/ 156210 w 952548"/>
              <a:gd name="connsiteY84" fmla="*/ 1402080 h 1409700"/>
              <a:gd name="connsiteX85" fmla="*/ 194310 w 952548"/>
              <a:gd name="connsiteY85" fmla="*/ 1409700 h 1409700"/>
              <a:gd name="connsiteX86" fmla="*/ 415290 w 952548"/>
              <a:gd name="connsiteY86" fmla="*/ 1405890 h 1409700"/>
              <a:gd name="connsiteX87" fmla="*/ 464820 w 952548"/>
              <a:gd name="connsiteY87" fmla="*/ 1398270 h 1409700"/>
              <a:gd name="connsiteX88" fmla="*/ 476250 w 952548"/>
              <a:gd name="connsiteY88" fmla="*/ 1386840 h 1409700"/>
              <a:gd name="connsiteX89" fmla="*/ 480060 w 952548"/>
              <a:gd name="connsiteY89" fmla="*/ 1375410 h 1409700"/>
              <a:gd name="connsiteX90" fmla="*/ 491490 w 952548"/>
              <a:gd name="connsiteY90" fmla="*/ 1367790 h 1409700"/>
              <a:gd name="connsiteX91" fmla="*/ 502920 w 952548"/>
              <a:gd name="connsiteY91" fmla="*/ 1356360 h 1409700"/>
              <a:gd name="connsiteX92" fmla="*/ 506730 w 952548"/>
              <a:gd name="connsiteY92" fmla="*/ 1344930 h 1409700"/>
              <a:gd name="connsiteX93" fmla="*/ 529590 w 952548"/>
              <a:gd name="connsiteY93" fmla="*/ 1325880 h 1409700"/>
              <a:gd name="connsiteX94" fmla="*/ 541020 w 952548"/>
              <a:gd name="connsiteY94" fmla="*/ 1299210 h 1409700"/>
              <a:gd name="connsiteX95" fmla="*/ 552450 w 952548"/>
              <a:gd name="connsiteY95" fmla="*/ 1291590 h 1409700"/>
              <a:gd name="connsiteX96" fmla="*/ 563880 w 952548"/>
              <a:gd name="connsiteY96" fmla="*/ 1268730 h 1409700"/>
              <a:gd name="connsiteX97" fmla="*/ 567690 w 952548"/>
              <a:gd name="connsiteY97" fmla="*/ 1257300 h 1409700"/>
              <a:gd name="connsiteX98" fmla="*/ 579120 w 952548"/>
              <a:gd name="connsiteY98" fmla="*/ 1234440 h 1409700"/>
              <a:gd name="connsiteX99" fmla="*/ 586740 w 952548"/>
              <a:gd name="connsiteY99" fmla="*/ 1200150 h 1409700"/>
              <a:gd name="connsiteX100" fmla="*/ 594360 w 952548"/>
              <a:gd name="connsiteY100" fmla="*/ 1177290 h 1409700"/>
              <a:gd name="connsiteX101" fmla="*/ 598170 w 952548"/>
              <a:gd name="connsiteY101" fmla="*/ 1165860 h 1409700"/>
              <a:gd name="connsiteX102" fmla="*/ 605790 w 952548"/>
              <a:gd name="connsiteY102" fmla="*/ 1127760 h 1409700"/>
              <a:gd name="connsiteX103" fmla="*/ 609600 w 952548"/>
              <a:gd name="connsiteY103" fmla="*/ 1108710 h 1409700"/>
              <a:gd name="connsiteX104" fmla="*/ 617220 w 952548"/>
              <a:gd name="connsiteY104" fmla="*/ 1062990 h 1409700"/>
              <a:gd name="connsiteX105" fmla="*/ 621030 w 952548"/>
              <a:gd name="connsiteY105" fmla="*/ 986790 h 1409700"/>
              <a:gd name="connsiteX106" fmla="*/ 628650 w 952548"/>
              <a:gd name="connsiteY106" fmla="*/ 956310 h 1409700"/>
              <a:gd name="connsiteX107" fmla="*/ 632460 w 952548"/>
              <a:gd name="connsiteY107" fmla="*/ 937260 h 1409700"/>
              <a:gd name="connsiteX108" fmla="*/ 636270 w 952548"/>
              <a:gd name="connsiteY108" fmla="*/ 925830 h 1409700"/>
              <a:gd name="connsiteX109" fmla="*/ 640080 w 952548"/>
              <a:gd name="connsiteY109" fmla="*/ 906780 h 1409700"/>
              <a:gd name="connsiteX110" fmla="*/ 643890 w 952548"/>
              <a:gd name="connsiteY110" fmla="*/ 883920 h 1409700"/>
              <a:gd name="connsiteX111" fmla="*/ 659130 w 952548"/>
              <a:gd name="connsiteY111" fmla="*/ 853440 h 1409700"/>
              <a:gd name="connsiteX112" fmla="*/ 662940 w 952548"/>
              <a:gd name="connsiteY112" fmla="*/ 842010 h 1409700"/>
              <a:gd name="connsiteX113" fmla="*/ 689610 w 952548"/>
              <a:gd name="connsiteY113" fmla="*/ 803910 h 1409700"/>
              <a:gd name="connsiteX114" fmla="*/ 697230 w 952548"/>
              <a:gd name="connsiteY114" fmla="*/ 773430 h 1409700"/>
              <a:gd name="connsiteX115" fmla="*/ 704850 w 952548"/>
              <a:gd name="connsiteY115" fmla="*/ 758190 h 1409700"/>
              <a:gd name="connsiteX116" fmla="*/ 708660 w 952548"/>
              <a:gd name="connsiteY116" fmla="*/ 746760 h 1409700"/>
              <a:gd name="connsiteX117" fmla="*/ 716280 w 952548"/>
              <a:gd name="connsiteY117" fmla="*/ 735330 h 1409700"/>
              <a:gd name="connsiteX118" fmla="*/ 735330 w 952548"/>
              <a:gd name="connsiteY118" fmla="*/ 708660 h 1409700"/>
              <a:gd name="connsiteX119" fmla="*/ 739140 w 952548"/>
              <a:gd name="connsiteY119" fmla="*/ 693420 h 1409700"/>
              <a:gd name="connsiteX120" fmla="*/ 758190 w 952548"/>
              <a:gd name="connsiteY120" fmla="*/ 666750 h 1409700"/>
              <a:gd name="connsiteX121" fmla="*/ 769620 w 952548"/>
              <a:gd name="connsiteY121" fmla="*/ 640080 h 1409700"/>
              <a:gd name="connsiteX122" fmla="*/ 781050 w 952548"/>
              <a:gd name="connsiteY122" fmla="*/ 632460 h 1409700"/>
              <a:gd name="connsiteX123" fmla="*/ 792480 w 952548"/>
              <a:gd name="connsiteY123" fmla="*/ 605790 h 1409700"/>
              <a:gd name="connsiteX124" fmla="*/ 800100 w 952548"/>
              <a:gd name="connsiteY124" fmla="*/ 594360 h 1409700"/>
              <a:gd name="connsiteX125" fmla="*/ 807720 w 952548"/>
              <a:gd name="connsiteY125" fmla="*/ 579120 h 1409700"/>
              <a:gd name="connsiteX126" fmla="*/ 815340 w 952548"/>
              <a:gd name="connsiteY126" fmla="*/ 567690 h 1409700"/>
              <a:gd name="connsiteX127" fmla="*/ 834390 w 952548"/>
              <a:gd name="connsiteY127" fmla="*/ 529590 h 1409700"/>
              <a:gd name="connsiteX128" fmla="*/ 842010 w 952548"/>
              <a:gd name="connsiteY128" fmla="*/ 518160 h 1409700"/>
              <a:gd name="connsiteX129" fmla="*/ 853440 w 952548"/>
              <a:gd name="connsiteY129" fmla="*/ 502920 h 1409700"/>
              <a:gd name="connsiteX130" fmla="*/ 861060 w 952548"/>
              <a:gd name="connsiteY130" fmla="*/ 487680 h 1409700"/>
              <a:gd name="connsiteX131" fmla="*/ 872490 w 952548"/>
              <a:gd name="connsiteY131" fmla="*/ 476250 h 1409700"/>
              <a:gd name="connsiteX132" fmla="*/ 887730 w 952548"/>
              <a:gd name="connsiteY132" fmla="*/ 449580 h 1409700"/>
              <a:gd name="connsiteX133" fmla="*/ 899160 w 952548"/>
              <a:gd name="connsiteY133" fmla="*/ 434340 h 1409700"/>
              <a:gd name="connsiteX134" fmla="*/ 914400 w 952548"/>
              <a:gd name="connsiteY134" fmla="*/ 403860 h 1409700"/>
              <a:gd name="connsiteX135" fmla="*/ 922020 w 952548"/>
              <a:gd name="connsiteY135" fmla="*/ 381000 h 1409700"/>
              <a:gd name="connsiteX136" fmla="*/ 933450 w 952548"/>
              <a:gd name="connsiteY136" fmla="*/ 358140 h 1409700"/>
              <a:gd name="connsiteX137" fmla="*/ 937260 w 952548"/>
              <a:gd name="connsiteY137" fmla="*/ 342900 h 1409700"/>
              <a:gd name="connsiteX138" fmla="*/ 944880 w 952548"/>
              <a:gd name="connsiteY138" fmla="*/ 320040 h 1409700"/>
              <a:gd name="connsiteX139" fmla="*/ 948690 w 952548"/>
              <a:gd name="connsiteY139" fmla="*/ 289560 h 1409700"/>
              <a:gd name="connsiteX140" fmla="*/ 952500 w 952548"/>
              <a:gd name="connsiteY140" fmla="*/ 274320 h 1409700"/>
              <a:gd name="connsiteX141" fmla="*/ 929640 w 952548"/>
              <a:gd name="connsiteY141" fmla="*/ 9144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952548" h="1409700">
                <a:moveTo>
                  <a:pt x="929640" y="91440"/>
                </a:moveTo>
                <a:lnTo>
                  <a:pt x="929640" y="91440"/>
                </a:lnTo>
                <a:cubicBezTo>
                  <a:pt x="920750" y="77470"/>
                  <a:pt x="908206" y="65239"/>
                  <a:pt x="902970" y="49530"/>
                </a:cubicBezTo>
                <a:cubicBezTo>
                  <a:pt x="901700" y="45720"/>
                  <a:pt x="901669" y="41236"/>
                  <a:pt x="899160" y="38100"/>
                </a:cubicBezTo>
                <a:cubicBezTo>
                  <a:pt x="896299" y="34524"/>
                  <a:pt x="891540" y="33020"/>
                  <a:pt x="887730" y="30480"/>
                </a:cubicBezTo>
                <a:cubicBezTo>
                  <a:pt x="869950" y="3810"/>
                  <a:pt x="880110" y="12700"/>
                  <a:pt x="861060" y="0"/>
                </a:cubicBezTo>
                <a:cubicBezTo>
                  <a:pt x="836930" y="1270"/>
                  <a:pt x="812734" y="1622"/>
                  <a:pt x="788670" y="3810"/>
                </a:cubicBezTo>
                <a:cubicBezTo>
                  <a:pt x="784670" y="4174"/>
                  <a:pt x="780751" y="5670"/>
                  <a:pt x="777240" y="7620"/>
                </a:cubicBezTo>
                <a:cubicBezTo>
                  <a:pt x="769234" y="12068"/>
                  <a:pt x="754380" y="22860"/>
                  <a:pt x="754380" y="22860"/>
                </a:cubicBezTo>
                <a:lnTo>
                  <a:pt x="739140" y="45720"/>
                </a:lnTo>
                <a:lnTo>
                  <a:pt x="731520" y="57150"/>
                </a:lnTo>
                <a:cubicBezTo>
                  <a:pt x="730250" y="64770"/>
                  <a:pt x="729584" y="72516"/>
                  <a:pt x="727710" y="80010"/>
                </a:cubicBezTo>
                <a:cubicBezTo>
                  <a:pt x="725762" y="87802"/>
                  <a:pt x="720090" y="102870"/>
                  <a:pt x="720090" y="102870"/>
                </a:cubicBezTo>
                <a:cubicBezTo>
                  <a:pt x="718820" y="118110"/>
                  <a:pt x="718794" y="133505"/>
                  <a:pt x="716280" y="148590"/>
                </a:cubicBezTo>
                <a:cubicBezTo>
                  <a:pt x="714960" y="156513"/>
                  <a:pt x="710608" y="163658"/>
                  <a:pt x="708660" y="171450"/>
                </a:cubicBezTo>
                <a:cubicBezTo>
                  <a:pt x="707390" y="176530"/>
                  <a:pt x="706913" y="181877"/>
                  <a:pt x="704850" y="186690"/>
                </a:cubicBezTo>
                <a:cubicBezTo>
                  <a:pt x="703046" y="190899"/>
                  <a:pt x="699278" y="194024"/>
                  <a:pt x="697230" y="198120"/>
                </a:cubicBezTo>
                <a:cubicBezTo>
                  <a:pt x="695434" y="201712"/>
                  <a:pt x="695002" y="205859"/>
                  <a:pt x="693420" y="209550"/>
                </a:cubicBezTo>
                <a:cubicBezTo>
                  <a:pt x="691183" y="214770"/>
                  <a:pt x="687909" y="219517"/>
                  <a:pt x="685800" y="224790"/>
                </a:cubicBezTo>
                <a:cubicBezTo>
                  <a:pt x="682817" y="232248"/>
                  <a:pt x="682999" y="241224"/>
                  <a:pt x="678180" y="247650"/>
                </a:cubicBezTo>
                <a:cubicBezTo>
                  <a:pt x="676645" y="249697"/>
                  <a:pt x="661156" y="269762"/>
                  <a:pt x="659130" y="274320"/>
                </a:cubicBezTo>
                <a:cubicBezTo>
                  <a:pt x="655868" y="281660"/>
                  <a:pt x="654050" y="289560"/>
                  <a:pt x="651510" y="297180"/>
                </a:cubicBezTo>
                <a:cubicBezTo>
                  <a:pt x="650240" y="300990"/>
                  <a:pt x="649928" y="305268"/>
                  <a:pt x="647700" y="308610"/>
                </a:cubicBezTo>
                <a:cubicBezTo>
                  <a:pt x="640827" y="318920"/>
                  <a:pt x="637294" y="323195"/>
                  <a:pt x="632460" y="335280"/>
                </a:cubicBezTo>
                <a:cubicBezTo>
                  <a:pt x="629477" y="342738"/>
                  <a:pt x="629295" y="351457"/>
                  <a:pt x="624840" y="358140"/>
                </a:cubicBezTo>
                <a:cubicBezTo>
                  <a:pt x="622300" y="361950"/>
                  <a:pt x="619268" y="365474"/>
                  <a:pt x="617220" y="369570"/>
                </a:cubicBezTo>
                <a:cubicBezTo>
                  <a:pt x="615424" y="373162"/>
                  <a:pt x="615638" y="377658"/>
                  <a:pt x="613410" y="381000"/>
                </a:cubicBezTo>
                <a:cubicBezTo>
                  <a:pt x="610421" y="385483"/>
                  <a:pt x="605790" y="388620"/>
                  <a:pt x="601980" y="392430"/>
                </a:cubicBezTo>
                <a:cubicBezTo>
                  <a:pt x="591961" y="432506"/>
                  <a:pt x="606917" y="383790"/>
                  <a:pt x="586740" y="419100"/>
                </a:cubicBezTo>
                <a:cubicBezTo>
                  <a:pt x="584142" y="423646"/>
                  <a:pt x="585705" y="429900"/>
                  <a:pt x="582930" y="434340"/>
                </a:cubicBezTo>
                <a:cubicBezTo>
                  <a:pt x="579122" y="440432"/>
                  <a:pt x="572001" y="443833"/>
                  <a:pt x="567690" y="449580"/>
                </a:cubicBezTo>
                <a:cubicBezTo>
                  <a:pt x="564282" y="454124"/>
                  <a:pt x="562888" y="459889"/>
                  <a:pt x="560070" y="464820"/>
                </a:cubicBezTo>
                <a:cubicBezTo>
                  <a:pt x="557798" y="468796"/>
                  <a:pt x="554498" y="472154"/>
                  <a:pt x="552450" y="476250"/>
                </a:cubicBezTo>
                <a:cubicBezTo>
                  <a:pt x="544159" y="492833"/>
                  <a:pt x="554234" y="484421"/>
                  <a:pt x="541020" y="502920"/>
                </a:cubicBezTo>
                <a:cubicBezTo>
                  <a:pt x="537888" y="507305"/>
                  <a:pt x="532722" y="509965"/>
                  <a:pt x="529590" y="514350"/>
                </a:cubicBezTo>
                <a:cubicBezTo>
                  <a:pt x="526289" y="518972"/>
                  <a:pt x="525666" y="525278"/>
                  <a:pt x="521970" y="529590"/>
                </a:cubicBezTo>
                <a:cubicBezTo>
                  <a:pt x="517837" y="534411"/>
                  <a:pt x="511220" y="536530"/>
                  <a:pt x="506730" y="541020"/>
                </a:cubicBezTo>
                <a:cubicBezTo>
                  <a:pt x="502240" y="545510"/>
                  <a:pt x="500121" y="552127"/>
                  <a:pt x="495300" y="556260"/>
                </a:cubicBezTo>
                <a:cubicBezTo>
                  <a:pt x="490988" y="559956"/>
                  <a:pt x="484991" y="561062"/>
                  <a:pt x="480060" y="563880"/>
                </a:cubicBezTo>
                <a:cubicBezTo>
                  <a:pt x="476084" y="566152"/>
                  <a:pt x="472356" y="568838"/>
                  <a:pt x="468630" y="571500"/>
                </a:cubicBezTo>
                <a:cubicBezTo>
                  <a:pt x="446494" y="587311"/>
                  <a:pt x="451619" y="584701"/>
                  <a:pt x="426720" y="609600"/>
                </a:cubicBezTo>
                <a:lnTo>
                  <a:pt x="411480" y="624840"/>
                </a:lnTo>
                <a:cubicBezTo>
                  <a:pt x="407670" y="628650"/>
                  <a:pt x="404361" y="633037"/>
                  <a:pt x="400050" y="636270"/>
                </a:cubicBezTo>
                <a:cubicBezTo>
                  <a:pt x="389890" y="643890"/>
                  <a:pt x="378550" y="650150"/>
                  <a:pt x="369570" y="659130"/>
                </a:cubicBezTo>
                <a:cubicBezTo>
                  <a:pt x="365760" y="662940"/>
                  <a:pt x="362231" y="667053"/>
                  <a:pt x="358140" y="670560"/>
                </a:cubicBezTo>
                <a:cubicBezTo>
                  <a:pt x="353319" y="674693"/>
                  <a:pt x="347390" y="677500"/>
                  <a:pt x="342900" y="681990"/>
                </a:cubicBezTo>
                <a:cubicBezTo>
                  <a:pt x="321852" y="703038"/>
                  <a:pt x="342971" y="694355"/>
                  <a:pt x="316230" y="701040"/>
                </a:cubicBezTo>
                <a:cubicBezTo>
                  <a:pt x="302361" y="721843"/>
                  <a:pt x="316054" y="704052"/>
                  <a:pt x="293370" y="723900"/>
                </a:cubicBezTo>
                <a:cubicBezTo>
                  <a:pt x="287963" y="728631"/>
                  <a:pt x="283585" y="734465"/>
                  <a:pt x="278130" y="739140"/>
                </a:cubicBezTo>
                <a:cubicBezTo>
                  <a:pt x="274653" y="742120"/>
                  <a:pt x="270218" y="743829"/>
                  <a:pt x="266700" y="746760"/>
                </a:cubicBezTo>
                <a:cubicBezTo>
                  <a:pt x="238129" y="770569"/>
                  <a:pt x="276252" y="745601"/>
                  <a:pt x="236220" y="769620"/>
                </a:cubicBezTo>
                <a:cubicBezTo>
                  <a:pt x="218262" y="796557"/>
                  <a:pt x="241715" y="764125"/>
                  <a:pt x="213360" y="792480"/>
                </a:cubicBezTo>
                <a:cubicBezTo>
                  <a:pt x="208870" y="796970"/>
                  <a:pt x="206676" y="803501"/>
                  <a:pt x="201930" y="807720"/>
                </a:cubicBezTo>
                <a:cubicBezTo>
                  <a:pt x="170973" y="835238"/>
                  <a:pt x="187672" y="811019"/>
                  <a:pt x="167640" y="834390"/>
                </a:cubicBezTo>
                <a:cubicBezTo>
                  <a:pt x="163507" y="839211"/>
                  <a:pt x="159575" y="844245"/>
                  <a:pt x="156210" y="849630"/>
                </a:cubicBezTo>
                <a:cubicBezTo>
                  <a:pt x="153200" y="854446"/>
                  <a:pt x="152606" y="860854"/>
                  <a:pt x="148590" y="864870"/>
                </a:cubicBezTo>
                <a:cubicBezTo>
                  <a:pt x="142114" y="871346"/>
                  <a:pt x="125730" y="880110"/>
                  <a:pt x="125730" y="880110"/>
                </a:cubicBezTo>
                <a:cubicBezTo>
                  <a:pt x="116671" y="907288"/>
                  <a:pt x="129516" y="874430"/>
                  <a:pt x="110490" y="902970"/>
                </a:cubicBezTo>
                <a:cubicBezTo>
                  <a:pt x="108262" y="906312"/>
                  <a:pt x="108630" y="910889"/>
                  <a:pt x="106680" y="914400"/>
                </a:cubicBezTo>
                <a:cubicBezTo>
                  <a:pt x="102232" y="922406"/>
                  <a:pt x="95536" y="929069"/>
                  <a:pt x="91440" y="937260"/>
                </a:cubicBezTo>
                <a:cubicBezTo>
                  <a:pt x="88900" y="942340"/>
                  <a:pt x="86830" y="947684"/>
                  <a:pt x="83820" y="952500"/>
                </a:cubicBezTo>
                <a:cubicBezTo>
                  <a:pt x="79506" y="959403"/>
                  <a:pt x="68800" y="971110"/>
                  <a:pt x="64770" y="979170"/>
                </a:cubicBezTo>
                <a:cubicBezTo>
                  <a:pt x="62974" y="982762"/>
                  <a:pt x="62910" y="987089"/>
                  <a:pt x="60960" y="990600"/>
                </a:cubicBezTo>
                <a:cubicBezTo>
                  <a:pt x="56512" y="998606"/>
                  <a:pt x="48616" y="1004772"/>
                  <a:pt x="45720" y="1013460"/>
                </a:cubicBezTo>
                <a:cubicBezTo>
                  <a:pt x="36785" y="1040265"/>
                  <a:pt x="48414" y="1007174"/>
                  <a:pt x="34290" y="1040130"/>
                </a:cubicBezTo>
                <a:cubicBezTo>
                  <a:pt x="32708" y="1043821"/>
                  <a:pt x="32430" y="1048049"/>
                  <a:pt x="30480" y="1051560"/>
                </a:cubicBezTo>
                <a:cubicBezTo>
                  <a:pt x="26032" y="1059566"/>
                  <a:pt x="18136" y="1065732"/>
                  <a:pt x="15240" y="1074420"/>
                </a:cubicBezTo>
                <a:lnTo>
                  <a:pt x="7620" y="1097280"/>
                </a:lnTo>
                <a:lnTo>
                  <a:pt x="3810" y="1108710"/>
                </a:lnTo>
                <a:lnTo>
                  <a:pt x="0" y="1120140"/>
                </a:lnTo>
                <a:cubicBezTo>
                  <a:pt x="1270" y="1146810"/>
                  <a:pt x="1681" y="1173535"/>
                  <a:pt x="3810" y="1200150"/>
                </a:cubicBezTo>
                <a:cubicBezTo>
                  <a:pt x="4847" y="1213116"/>
                  <a:pt x="8838" y="1215155"/>
                  <a:pt x="11430" y="1226820"/>
                </a:cubicBezTo>
                <a:cubicBezTo>
                  <a:pt x="13106" y="1234361"/>
                  <a:pt x="13564" y="1242139"/>
                  <a:pt x="15240" y="1249680"/>
                </a:cubicBezTo>
                <a:cubicBezTo>
                  <a:pt x="16111" y="1253600"/>
                  <a:pt x="17993" y="1257235"/>
                  <a:pt x="19050" y="1261110"/>
                </a:cubicBezTo>
                <a:cubicBezTo>
                  <a:pt x="21806" y="1271214"/>
                  <a:pt x="23358" y="1281655"/>
                  <a:pt x="26670" y="1291590"/>
                </a:cubicBezTo>
                <a:cubicBezTo>
                  <a:pt x="27940" y="1295400"/>
                  <a:pt x="28530" y="1299509"/>
                  <a:pt x="30480" y="1303020"/>
                </a:cubicBezTo>
                <a:cubicBezTo>
                  <a:pt x="34928" y="1311026"/>
                  <a:pt x="40640" y="1318260"/>
                  <a:pt x="45720" y="1325880"/>
                </a:cubicBezTo>
                <a:lnTo>
                  <a:pt x="53340" y="1337310"/>
                </a:lnTo>
                <a:cubicBezTo>
                  <a:pt x="55880" y="1341120"/>
                  <a:pt x="57150" y="1346200"/>
                  <a:pt x="60960" y="1348740"/>
                </a:cubicBezTo>
                <a:cubicBezTo>
                  <a:pt x="64770" y="1351280"/>
                  <a:pt x="68872" y="1353429"/>
                  <a:pt x="72390" y="1356360"/>
                </a:cubicBezTo>
                <a:cubicBezTo>
                  <a:pt x="76529" y="1359809"/>
                  <a:pt x="79435" y="1364658"/>
                  <a:pt x="83820" y="1367790"/>
                </a:cubicBezTo>
                <a:cubicBezTo>
                  <a:pt x="88442" y="1371091"/>
                  <a:pt x="94129" y="1372592"/>
                  <a:pt x="99060" y="1375410"/>
                </a:cubicBezTo>
                <a:cubicBezTo>
                  <a:pt x="103036" y="1377682"/>
                  <a:pt x="106203" y="1381422"/>
                  <a:pt x="110490" y="1383030"/>
                </a:cubicBezTo>
                <a:cubicBezTo>
                  <a:pt x="116553" y="1385304"/>
                  <a:pt x="123190" y="1385570"/>
                  <a:pt x="129540" y="1386840"/>
                </a:cubicBezTo>
                <a:cubicBezTo>
                  <a:pt x="139015" y="1393157"/>
                  <a:pt x="145161" y="1397937"/>
                  <a:pt x="156210" y="1402080"/>
                </a:cubicBezTo>
                <a:cubicBezTo>
                  <a:pt x="165304" y="1405490"/>
                  <a:pt x="186409" y="1408383"/>
                  <a:pt x="194310" y="1409700"/>
                </a:cubicBezTo>
                <a:lnTo>
                  <a:pt x="415290" y="1405890"/>
                </a:lnTo>
                <a:cubicBezTo>
                  <a:pt x="440206" y="1405146"/>
                  <a:pt x="445061" y="1403210"/>
                  <a:pt x="464820" y="1398270"/>
                </a:cubicBezTo>
                <a:cubicBezTo>
                  <a:pt x="468630" y="1394460"/>
                  <a:pt x="473261" y="1391323"/>
                  <a:pt x="476250" y="1386840"/>
                </a:cubicBezTo>
                <a:cubicBezTo>
                  <a:pt x="478478" y="1383498"/>
                  <a:pt x="477551" y="1378546"/>
                  <a:pt x="480060" y="1375410"/>
                </a:cubicBezTo>
                <a:cubicBezTo>
                  <a:pt x="482921" y="1371834"/>
                  <a:pt x="487972" y="1370721"/>
                  <a:pt x="491490" y="1367790"/>
                </a:cubicBezTo>
                <a:cubicBezTo>
                  <a:pt x="495629" y="1364341"/>
                  <a:pt x="499110" y="1360170"/>
                  <a:pt x="502920" y="1356360"/>
                </a:cubicBezTo>
                <a:cubicBezTo>
                  <a:pt x="504190" y="1352550"/>
                  <a:pt x="504502" y="1348272"/>
                  <a:pt x="506730" y="1344930"/>
                </a:cubicBezTo>
                <a:cubicBezTo>
                  <a:pt x="512597" y="1336129"/>
                  <a:pt x="521156" y="1331503"/>
                  <a:pt x="529590" y="1325880"/>
                </a:cubicBezTo>
                <a:cubicBezTo>
                  <a:pt x="532237" y="1317939"/>
                  <a:pt x="535789" y="1305487"/>
                  <a:pt x="541020" y="1299210"/>
                </a:cubicBezTo>
                <a:cubicBezTo>
                  <a:pt x="543951" y="1295692"/>
                  <a:pt x="548640" y="1294130"/>
                  <a:pt x="552450" y="1291590"/>
                </a:cubicBezTo>
                <a:cubicBezTo>
                  <a:pt x="562027" y="1262860"/>
                  <a:pt x="549108" y="1298273"/>
                  <a:pt x="563880" y="1268730"/>
                </a:cubicBezTo>
                <a:cubicBezTo>
                  <a:pt x="565676" y="1265138"/>
                  <a:pt x="565894" y="1260892"/>
                  <a:pt x="567690" y="1257300"/>
                </a:cubicBezTo>
                <a:cubicBezTo>
                  <a:pt x="577002" y="1238676"/>
                  <a:pt x="574332" y="1253593"/>
                  <a:pt x="579120" y="1234440"/>
                </a:cubicBezTo>
                <a:cubicBezTo>
                  <a:pt x="584558" y="1212687"/>
                  <a:pt x="580873" y="1219706"/>
                  <a:pt x="586740" y="1200150"/>
                </a:cubicBezTo>
                <a:cubicBezTo>
                  <a:pt x="589048" y="1192457"/>
                  <a:pt x="591820" y="1184910"/>
                  <a:pt x="594360" y="1177290"/>
                </a:cubicBezTo>
                <a:cubicBezTo>
                  <a:pt x="595630" y="1173480"/>
                  <a:pt x="597382" y="1169798"/>
                  <a:pt x="598170" y="1165860"/>
                </a:cubicBezTo>
                <a:lnTo>
                  <a:pt x="605790" y="1127760"/>
                </a:lnTo>
                <a:cubicBezTo>
                  <a:pt x="607060" y="1121410"/>
                  <a:pt x="608684" y="1115121"/>
                  <a:pt x="609600" y="1108710"/>
                </a:cubicBezTo>
                <a:cubicBezTo>
                  <a:pt x="614326" y="1075629"/>
                  <a:pt x="611649" y="1090846"/>
                  <a:pt x="617220" y="1062990"/>
                </a:cubicBezTo>
                <a:cubicBezTo>
                  <a:pt x="618490" y="1037590"/>
                  <a:pt x="619002" y="1012141"/>
                  <a:pt x="621030" y="986790"/>
                </a:cubicBezTo>
                <a:cubicBezTo>
                  <a:pt x="622682" y="966138"/>
                  <a:pt x="624619" y="972434"/>
                  <a:pt x="628650" y="956310"/>
                </a:cubicBezTo>
                <a:cubicBezTo>
                  <a:pt x="630221" y="950028"/>
                  <a:pt x="630889" y="943542"/>
                  <a:pt x="632460" y="937260"/>
                </a:cubicBezTo>
                <a:cubicBezTo>
                  <a:pt x="633434" y="933364"/>
                  <a:pt x="635296" y="929726"/>
                  <a:pt x="636270" y="925830"/>
                </a:cubicBezTo>
                <a:cubicBezTo>
                  <a:pt x="637841" y="919548"/>
                  <a:pt x="638922" y="913151"/>
                  <a:pt x="640080" y="906780"/>
                </a:cubicBezTo>
                <a:cubicBezTo>
                  <a:pt x="641462" y="899179"/>
                  <a:pt x="641292" y="891195"/>
                  <a:pt x="643890" y="883920"/>
                </a:cubicBezTo>
                <a:cubicBezTo>
                  <a:pt x="647711" y="873223"/>
                  <a:pt x="655538" y="864216"/>
                  <a:pt x="659130" y="853440"/>
                </a:cubicBezTo>
                <a:cubicBezTo>
                  <a:pt x="660400" y="849630"/>
                  <a:pt x="660990" y="845521"/>
                  <a:pt x="662940" y="842010"/>
                </a:cubicBezTo>
                <a:cubicBezTo>
                  <a:pt x="669641" y="829948"/>
                  <a:pt x="681048" y="815326"/>
                  <a:pt x="689610" y="803910"/>
                </a:cubicBezTo>
                <a:cubicBezTo>
                  <a:pt x="691846" y="792729"/>
                  <a:pt x="692837" y="783681"/>
                  <a:pt x="697230" y="773430"/>
                </a:cubicBezTo>
                <a:cubicBezTo>
                  <a:pt x="699467" y="768210"/>
                  <a:pt x="702613" y="763410"/>
                  <a:pt x="704850" y="758190"/>
                </a:cubicBezTo>
                <a:cubicBezTo>
                  <a:pt x="706432" y="754499"/>
                  <a:pt x="706864" y="750352"/>
                  <a:pt x="708660" y="746760"/>
                </a:cubicBezTo>
                <a:cubicBezTo>
                  <a:pt x="710708" y="742664"/>
                  <a:pt x="713618" y="739056"/>
                  <a:pt x="716280" y="735330"/>
                </a:cubicBezTo>
                <a:cubicBezTo>
                  <a:pt x="739909" y="702249"/>
                  <a:pt x="717372" y="735597"/>
                  <a:pt x="735330" y="708660"/>
                </a:cubicBezTo>
                <a:cubicBezTo>
                  <a:pt x="736600" y="703580"/>
                  <a:pt x="737077" y="698233"/>
                  <a:pt x="739140" y="693420"/>
                </a:cubicBezTo>
                <a:cubicBezTo>
                  <a:pt x="740997" y="689087"/>
                  <a:pt x="756889" y="668485"/>
                  <a:pt x="758190" y="666750"/>
                </a:cubicBezTo>
                <a:cubicBezTo>
                  <a:pt x="760837" y="658809"/>
                  <a:pt x="764389" y="646357"/>
                  <a:pt x="769620" y="640080"/>
                </a:cubicBezTo>
                <a:cubicBezTo>
                  <a:pt x="772551" y="636562"/>
                  <a:pt x="777240" y="635000"/>
                  <a:pt x="781050" y="632460"/>
                </a:cubicBezTo>
                <a:cubicBezTo>
                  <a:pt x="785324" y="619637"/>
                  <a:pt x="784947" y="618972"/>
                  <a:pt x="792480" y="605790"/>
                </a:cubicBezTo>
                <a:cubicBezTo>
                  <a:pt x="794752" y="601814"/>
                  <a:pt x="797828" y="598336"/>
                  <a:pt x="800100" y="594360"/>
                </a:cubicBezTo>
                <a:cubicBezTo>
                  <a:pt x="802918" y="589429"/>
                  <a:pt x="804902" y="584051"/>
                  <a:pt x="807720" y="579120"/>
                </a:cubicBezTo>
                <a:cubicBezTo>
                  <a:pt x="809992" y="575144"/>
                  <a:pt x="813169" y="571722"/>
                  <a:pt x="815340" y="567690"/>
                </a:cubicBezTo>
                <a:cubicBezTo>
                  <a:pt x="822072" y="555188"/>
                  <a:pt x="826514" y="541404"/>
                  <a:pt x="834390" y="529590"/>
                </a:cubicBezTo>
                <a:cubicBezTo>
                  <a:pt x="836930" y="525780"/>
                  <a:pt x="839348" y="521886"/>
                  <a:pt x="842010" y="518160"/>
                </a:cubicBezTo>
                <a:cubicBezTo>
                  <a:pt x="845701" y="512993"/>
                  <a:pt x="850075" y="508305"/>
                  <a:pt x="853440" y="502920"/>
                </a:cubicBezTo>
                <a:cubicBezTo>
                  <a:pt x="856450" y="498104"/>
                  <a:pt x="857759" y="492302"/>
                  <a:pt x="861060" y="487680"/>
                </a:cubicBezTo>
                <a:cubicBezTo>
                  <a:pt x="864192" y="483295"/>
                  <a:pt x="869041" y="480389"/>
                  <a:pt x="872490" y="476250"/>
                </a:cubicBezTo>
                <a:cubicBezTo>
                  <a:pt x="882977" y="463666"/>
                  <a:pt x="878414" y="464486"/>
                  <a:pt x="887730" y="449580"/>
                </a:cubicBezTo>
                <a:cubicBezTo>
                  <a:pt x="891095" y="444195"/>
                  <a:pt x="895350" y="439420"/>
                  <a:pt x="899160" y="434340"/>
                </a:cubicBezTo>
                <a:cubicBezTo>
                  <a:pt x="908516" y="396918"/>
                  <a:pt x="894971" y="442718"/>
                  <a:pt x="914400" y="403860"/>
                </a:cubicBezTo>
                <a:cubicBezTo>
                  <a:pt x="917992" y="396676"/>
                  <a:pt x="917565" y="387683"/>
                  <a:pt x="922020" y="381000"/>
                </a:cubicBezTo>
                <a:cubicBezTo>
                  <a:pt x="930369" y="368477"/>
                  <a:pt x="929506" y="371942"/>
                  <a:pt x="933450" y="358140"/>
                </a:cubicBezTo>
                <a:cubicBezTo>
                  <a:pt x="934889" y="353105"/>
                  <a:pt x="935755" y="347916"/>
                  <a:pt x="937260" y="342900"/>
                </a:cubicBezTo>
                <a:cubicBezTo>
                  <a:pt x="939568" y="335207"/>
                  <a:pt x="944880" y="320040"/>
                  <a:pt x="944880" y="320040"/>
                </a:cubicBezTo>
                <a:cubicBezTo>
                  <a:pt x="946150" y="309880"/>
                  <a:pt x="947007" y="299660"/>
                  <a:pt x="948690" y="289560"/>
                </a:cubicBezTo>
                <a:cubicBezTo>
                  <a:pt x="949551" y="284395"/>
                  <a:pt x="952393" y="279555"/>
                  <a:pt x="952500" y="274320"/>
                </a:cubicBezTo>
                <a:cubicBezTo>
                  <a:pt x="953666" y="217182"/>
                  <a:pt x="933450" y="121920"/>
                  <a:pt x="929640" y="91440"/>
                </a:cubicBezTo>
                <a:close/>
              </a:path>
            </a:pathLst>
          </a:custGeom>
          <a:solidFill>
            <a:srgbClr val="FFC000">
              <a:alpha val="2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2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ol Ayraç 32"/>
          <p:cNvSpPr/>
          <p:nvPr/>
        </p:nvSpPr>
        <p:spPr>
          <a:xfrm rot="4004944">
            <a:off x="5128144" y="3182759"/>
            <a:ext cx="256724" cy="698118"/>
          </a:xfrm>
          <a:prstGeom prst="lef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Serbest Form 57"/>
          <p:cNvSpPr/>
          <p:nvPr/>
        </p:nvSpPr>
        <p:spPr>
          <a:xfrm>
            <a:off x="5959122" y="2700867"/>
            <a:ext cx="293511" cy="575733"/>
          </a:xfrm>
          <a:custGeom>
            <a:avLst/>
            <a:gdLst>
              <a:gd name="connsiteX0" fmla="*/ 268111 w 293511"/>
              <a:gd name="connsiteY0" fmla="*/ 0 h 575733"/>
              <a:gd name="connsiteX1" fmla="*/ 268111 w 293511"/>
              <a:gd name="connsiteY1" fmla="*/ 0 h 575733"/>
              <a:gd name="connsiteX2" fmla="*/ 174978 w 293511"/>
              <a:gd name="connsiteY2" fmla="*/ 2822 h 575733"/>
              <a:gd name="connsiteX3" fmla="*/ 146756 w 293511"/>
              <a:gd name="connsiteY3" fmla="*/ 8466 h 575733"/>
              <a:gd name="connsiteX4" fmla="*/ 129822 w 293511"/>
              <a:gd name="connsiteY4" fmla="*/ 14111 h 575733"/>
              <a:gd name="connsiteX5" fmla="*/ 121356 w 293511"/>
              <a:gd name="connsiteY5" fmla="*/ 19755 h 575733"/>
              <a:gd name="connsiteX6" fmla="*/ 110067 w 293511"/>
              <a:gd name="connsiteY6" fmla="*/ 22577 h 575733"/>
              <a:gd name="connsiteX7" fmla="*/ 104422 w 293511"/>
              <a:gd name="connsiteY7" fmla="*/ 28222 h 575733"/>
              <a:gd name="connsiteX8" fmla="*/ 95956 w 293511"/>
              <a:gd name="connsiteY8" fmla="*/ 31044 h 575733"/>
              <a:gd name="connsiteX9" fmla="*/ 81845 w 293511"/>
              <a:gd name="connsiteY9" fmla="*/ 39511 h 575733"/>
              <a:gd name="connsiteX10" fmla="*/ 70556 w 293511"/>
              <a:gd name="connsiteY10" fmla="*/ 50800 h 575733"/>
              <a:gd name="connsiteX11" fmla="*/ 59267 w 293511"/>
              <a:gd name="connsiteY11" fmla="*/ 62089 h 575733"/>
              <a:gd name="connsiteX12" fmla="*/ 53622 w 293511"/>
              <a:gd name="connsiteY12" fmla="*/ 67733 h 575733"/>
              <a:gd name="connsiteX13" fmla="*/ 50800 w 293511"/>
              <a:gd name="connsiteY13" fmla="*/ 76200 h 575733"/>
              <a:gd name="connsiteX14" fmla="*/ 39511 w 293511"/>
              <a:gd name="connsiteY14" fmla="*/ 90311 h 575733"/>
              <a:gd name="connsiteX15" fmla="*/ 31045 w 293511"/>
              <a:gd name="connsiteY15" fmla="*/ 115711 h 575733"/>
              <a:gd name="connsiteX16" fmla="*/ 25400 w 293511"/>
              <a:gd name="connsiteY16" fmla="*/ 132644 h 575733"/>
              <a:gd name="connsiteX17" fmla="*/ 22578 w 293511"/>
              <a:gd name="connsiteY17" fmla="*/ 143933 h 575733"/>
              <a:gd name="connsiteX18" fmla="*/ 16934 w 293511"/>
              <a:gd name="connsiteY18" fmla="*/ 163689 h 575733"/>
              <a:gd name="connsiteX19" fmla="*/ 14111 w 293511"/>
              <a:gd name="connsiteY19" fmla="*/ 186266 h 575733"/>
              <a:gd name="connsiteX20" fmla="*/ 5645 w 293511"/>
              <a:gd name="connsiteY20" fmla="*/ 214489 h 575733"/>
              <a:gd name="connsiteX21" fmla="*/ 0 w 293511"/>
              <a:gd name="connsiteY21" fmla="*/ 242711 h 575733"/>
              <a:gd name="connsiteX22" fmla="*/ 2822 w 293511"/>
              <a:gd name="connsiteY22" fmla="*/ 383822 h 575733"/>
              <a:gd name="connsiteX23" fmla="*/ 8467 w 293511"/>
              <a:gd name="connsiteY23" fmla="*/ 400755 h 575733"/>
              <a:gd name="connsiteX24" fmla="*/ 11289 w 293511"/>
              <a:gd name="connsiteY24" fmla="*/ 409222 h 575733"/>
              <a:gd name="connsiteX25" fmla="*/ 16934 w 293511"/>
              <a:gd name="connsiteY25" fmla="*/ 417689 h 575733"/>
              <a:gd name="connsiteX26" fmla="*/ 25400 w 293511"/>
              <a:gd name="connsiteY26" fmla="*/ 443089 h 575733"/>
              <a:gd name="connsiteX27" fmla="*/ 28222 w 293511"/>
              <a:gd name="connsiteY27" fmla="*/ 451555 h 575733"/>
              <a:gd name="connsiteX28" fmla="*/ 33867 w 293511"/>
              <a:gd name="connsiteY28" fmla="*/ 471311 h 575733"/>
              <a:gd name="connsiteX29" fmla="*/ 39511 w 293511"/>
              <a:gd name="connsiteY29" fmla="*/ 482600 h 575733"/>
              <a:gd name="connsiteX30" fmla="*/ 45156 w 293511"/>
              <a:gd name="connsiteY30" fmla="*/ 499533 h 575733"/>
              <a:gd name="connsiteX31" fmla="*/ 47978 w 293511"/>
              <a:gd name="connsiteY31" fmla="*/ 508000 h 575733"/>
              <a:gd name="connsiteX32" fmla="*/ 53622 w 293511"/>
              <a:gd name="connsiteY32" fmla="*/ 516466 h 575733"/>
              <a:gd name="connsiteX33" fmla="*/ 59267 w 293511"/>
              <a:gd name="connsiteY33" fmla="*/ 533400 h 575733"/>
              <a:gd name="connsiteX34" fmla="*/ 81845 w 293511"/>
              <a:gd name="connsiteY34" fmla="*/ 555977 h 575733"/>
              <a:gd name="connsiteX35" fmla="*/ 93134 w 293511"/>
              <a:gd name="connsiteY35" fmla="*/ 567266 h 575733"/>
              <a:gd name="connsiteX36" fmla="*/ 101600 w 293511"/>
              <a:gd name="connsiteY36" fmla="*/ 570089 h 575733"/>
              <a:gd name="connsiteX37" fmla="*/ 115711 w 293511"/>
              <a:gd name="connsiteY37" fmla="*/ 575733 h 575733"/>
              <a:gd name="connsiteX38" fmla="*/ 293511 w 293511"/>
              <a:gd name="connsiteY38" fmla="*/ 307622 h 575733"/>
              <a:gd name="connsiteX39" fmla="*/ 268111 w 293511"/>
              <a:gd name="connsiteY39" fmla="*/ 0 h 57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93511" h="575733">
                <a:moveTo>
                  <a:pt x="268111" y="0"/>
                </a:moveTo>
                <a:lnTo>
                  <a:pt x="268111" y="0"/>
                </a:lnTo>
                <a:cubicBezTo>
                  <a:pt x="237067" y="941"/>
                  <a:pt x="205996" y="1231"/>
                  <a:pt x="174978" y="2822"/>
                </a:cubicBezTo>
                <a:cubicBezTo>
                  <a:pt x="168845" y="3136"/>
                  <a:pt x="153682" y="6388"/>
                  <a:pt x="146756" y="8466"/>
                </a:cubicBezTo>
                <a:cubicBezTo>
                  <a:pt x="141057" y="10176"/>
                  <a:pt x="129822" y="14111"/>
                  <a:pt x="129822" y="14111"/>
                </a:cubicBezTo>
                <a:cubicBezTo>
                  <a:pt x="127000" y="15992"/>
                  <a:pt x="124473" y="18419"/>
                  <a:pt x="121356" y="19755"/>
                </a:cubicBezTo>
                <a:cubicBezTo>
                  <a:pt x="117791" y="21283"/>
                  <a:pt x="113536" y="20842"/>
                  <a:pt x="110067" y="22577"/>
                </a:cubicBezTo>
                <a:cubicBezTo>
                  <a:pt x="107687" y="23767"/>
                  <a:pt x="106704" y="26853"/>
                  <a:pt x="104422" y="28222"/>
                </a:cubicBezTo>
                <a:cubicBezTo>
                  <a:pt x="101871" y="29752"/>
                  <a:pt x="98778" y="30103"/>
                  <a:pt x="95956" y="31044"/>
                </a:cubicBezTo>
                <a:cubicBezTo>
                  <a:pt x="75097" y="51903"/>
                  <a:pt x="107491" y="21192"/>
                  <a:pt x="81845" y="39511"/>
                </a:cubicBezTo>
                <a:cubicBezTo>
                  <a:pt x="77515" y="42604"/>
                  <a:pt x="74319" y="47037"/>
                  <a:pt x="70556" y="50800"/>
                </a:cubicBezTo>
                <a:lnTo>
                  <a:pt x="59267" y="62089"/>
                </a:lnTo>
                <a:lnTo>
                  <a:pt x="53622" y="67733"/>
                </a:lnTo>
                <a:cubicBezTo>
                  <a:pt x="52681" y="70555"/>
                  <a:pt x="52130" y="73539"/>
                  <a:pt x="50800" y="76200"/>
                </a:cubicBezTo>
                <a:cubicBezTo>
                  <a:pt x="47240" y="83320"/>
                  <a:pt x="44761" y="85061"/>
                  <a:pt x="39511" y="90311"/>
                </a:cubicBezTo>
                <a:lnTo>
                  <a:pt x="31045" y="115711"/>
                </a:lnTo>
                <a:lnTo>
                  <a:pt x="25400" y="132644"/>
                </a:lnTo>
                <a:cubicBezTo>
                  <a:pt x="24459" y="136407"/>
                  <a:pt x="23643" y="140203"/>
                  <a:pt x="22578" y="143933"/>
                </a:cubicBezTo>
                <a:cubicBezTo>
                  <a:pt x="19894" y="153330"/>
                  <a:pt x="18699" y="153099"/>
                  <a:pt x="16934" y="163689"/>
                </a:cubicBezTo>
                <a:cubicBezTo>
                  <a:pt x="15687" y="171170"/>
                  <a:pt x="15700" y="178850"/>
                  <a:pt x="14111" y="186266"/>
                </a:cubicBezTo>
                <a:cubicBezTo>
                  <a:pt x="5272" y="227515"/>
                  <a:pt x="11193" y="183976"/>
                  <a:pt x="5645" y="214489"/>
                </a:cubicBezTo>
                <a:cubicBezTo>
                  <a:pt x="456" y="243025"/>
                  <a:pt x="5795" y="225323"/>
                  <a:pt x="0" y="242711"/>
                </a:cubicBezTo>
                <a:cubicBezTo>
                  <a:pt x="941" y="289748"/>
                  <a:pt x="305" y="336843"/>
                  <a:pt x="2822" y="383822"/>
                </a:cubicBezTo>
                <a:cubicBezTo>
                  <a:pt x="3140" y="389763"/>
                  <a:pt x="6585" y="395111"/>
                  <a:pt x="8467" y="400755"/>
                </a:cubicBezTo>
                <a:cubicBezTo>
                  <a:pt x="9408" y="403577"/>
                  <a:pt x="9639" y="406747"/>
                  <a:pt x="11289" y="409222"/>
                </a:cubicBezTo>
                <a:lnTo>
                  <a:pt x="16934" y="417689"/>
                </a:lnTo>
                <a:lnTo>
                  <a:pt x="25400" y="443089"/>
                </a:lnTo>
                <a:cubicBezTo>
                  <a:pt x="26341" y="445911"/>
                  <a:pt x="27500" y="448669"/>
                  <a:pt x="28222" y="451555"/>
                </a:cubicBezTo>
                <a:cubicBezTo>
                  <a:pt x="29653" y="457279"/>
                  <a:pt x="31439" y="465646"/>
                  <a:pt x="33867" y="471311"/>
                </a:cubicBezTo>
                <a:cubicBezTo>
                  <a:pt x="35524" y="475178"/>
                  <a:pt x="37949" y="478694"/>
                  <a:pt x="39511" y="482600"/>
                </a:cubicBezTo>
                <a:cubicBezTo>
                  <a:pt x="41721" y="488124"/>
                  <a:pt x="43274" y="493889"/>
                  <a:pt x="45156" y="499533"/>
                </a:cubicBezTo>
                <a:cubicBezTo>
                  <a:pt x="46097" y="502355"/>
                  <a:pt x="46328" y="505525"/>
                  <a:pt x="47978" y="508000"/>
                </a:cubicBezTo>
                <a:cubicBezTo>
                  <a:pt x="49859" y="510822"/>
                  <a:pt x="52245" y="513367"/>
                  <a:pt x="53622" y="516466"/>
                </a:cubicBezTo>
                <a:cubicBezTo>
                  <a:pt x="56039" y="521903"/>
                  <a:pt x="55060" y="529193"/>
                  <a:pt x="59267" y="533400"/>
                </a:cubicBezTo>
                <a:lnTo>
                  <a:pt x="81845" y="555977"/>
                </a:lnTo>
                <a:lnTo>
                  <a:pt x="93134" y="567266"/>
                </a:lnTo>
                <a:cubicBezTo>
                  <a:pt x="95956" y="568207"/>
                  <a:pt x="98740" y="569272"/>
                  <a:pt x="101600" y="570089"/>
                </a:cubicBezTo>
                <a:cubicBezTo>
                  <a:pt x="114810" y="573864"/>
                  <a:pt x="109930" y="569952"/>
                  <a:pt x="115711" y="575733"/>
                </a:cubicBezTo>
                <a:lnTo>
                  <a:pt x="293511" y="307622"/>
                </a:lnTo>
                <a:lnTo>
                  <a:pt x="268111" y="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Serbest Form 52"/>
          <p:cNvSpPr/>
          <p:nvPr/>
        </p:nvSpPr>
        <p:spPr>
          <a:xfrm>
            <a:off x="5100705" y="3983149"/>
            <a:ext cx="112395" cy="177191"/>
          </a:xfrm>
          <a:custGeom>
            <a:avLst/>
            <a:gdLst>
              <a:gd name="connsiteX0" fmla="*/ 102870 w 112395"/>
              <a:gd name="connsiteY0" fmla="*/ 0 h 177191"/>
              <a:gd name="connsiteX1" fmla="*/ 102870 w 112395"/>
              <a:gd name="connsiteY1" fmla="*/ 0 h 177191"/>
              <a:gd name="connsiteX2" fmla="*/ 110490 w 112395"/>
              <a:gd name="connsiteY2" fmla="*/ 15240 h 177191"/>
              <a:gd name="connsiteX3" fmla="*/ 112395 w 112395"/>
              <a:gd name="connsiteY3" fmla="*/ 20955 h 177191"/>
              <a:gd name="connsiteX4" fmla="*/ 110490 w 112395"/>
              <a:gd name="connsiteY4" fmla="*/ 66675 h 177191"/>
              <a:gd name="connsiteX5" fmla="*/ 108585 w 112395"/>
              <a:gd name="connsiteY5" fmla="*/ 80010 h 177191"/>
              <a:gd name="connsiteX6" fmla="*/ 104775 w 112395"/>
              <a:gd name="connsiteY6" fmla="*/ 91440 h 177191"/>
              <a:gd name="connsiteX7" fmla="*/ 100965 w 112395"/>
              <a:gd name="connsiteY7" fmla="*/ 102870 h 177191"/>
              <a:gd name="connsiteX8" fmla="*/ 99060 w 112395"/>
              <a:gd name="connsiteY8" fmla="*/ 108585 h 177191"/>
              <a:gd name="connsiteX9" fmla="*/ 97155 w 112395"/>
              <a:gd name="connsiteY9" fmla="*/ 114300 h 177191"/>
              <a:gd name="connsiteX10" fmla="*/ 87630 w 112395"/>
              <a:gd name="connsiteY10" fmla="*/ 125730 h 177191"/>
              <a:gd name="connsiteX11" fmla="*/ 78105 w 112395"/>
              <a:gd name="connsiteY11" fmla="*/ 133350 h 177191"/>
              <a:gd name="connsiteX12" fmla="*/ 72390 w 112395"/>
              <a:gd name="connsiteY12" fmla="*/ 140970 h 177191"/>
              <a:gd name="connsiteX13" fmla="*/ 60960 w 112395"/>
              <a:gd name="connsiteY13" fmla="*/ 148590 h 177191"/>
              <a:gd name="connsiteX14" fmla="*/ 51435 w 112395"/>
              <a:gd name="connsiteY14" fmla="*/ 156210 h 177191"/>
              <a:gd name="connsiteX15" fmla="*/ 40005 w 112395"/>
              <a:gd name="connsiteY15" fmla="*/ 167640 h 177191"/>
              <a:gd name="connsiteX16" fmla="*/ 32385 w 112395"/>
              <a:gd name="connsiteY16" fmla="*/ 169545 h 177191"/>
              <a:gd name="connsiteX17" fmla="*/ 20955 w 112395"/>
              <a:gd name="connsiteY17" fmla="*/ 173355 h 177191"/>
              <a:gd name="connsiteX18" fmla="*/ 13335 w 112395"/>
              <a:gd name="connsiteY18" fmla="*/ 175260 h 177191"/>
              <a:gd name="connsiteX19" fmla="*/ 3810 w 112395"/>
              <a:gd name="connsiteY19" fmla="*/ 177165 h 177191"/>
              <a:gd name="connsiteX20" fmla="*/ 0 w 112395"/>
              <a:gd name="connsiteY20" fmla="*/ 66675 h 177191"/>
              <a:gd name="connsiteX21" fmla="*/ 102870 w 112395"/>
              <a:gd name="connsiteY21" fmla="*/ 0 h 17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2395" h="177191">
                <a:moveTo>
                  <a:pt x="102870" y="0"/>
                </a:moveTo>
                <a:lnTo>
                  <a:pt x="102870" y="0"/>
                </a:lnTo>
                <a:cubicBezTo>
                  <a:pt x="105410" y="5080"/>
                  <a:pt x="108140" y="10069"/>
                  <a:pt x="110490" y="15240"/>
                </a:cubicBezTo>
                <a:cubicBezTo>
                  <a:pt x="111321" y="17068"/>
                  <a:pt x="112395" y="18947"/>
                  <a:pt x="112395" y="20955"/>
                </a:cubicBezTo>
                <a:cubicBezTo>
                  <a:pt x="112395" y="36208"/>
                  <a:pt x="111472" y="51453"/>
                  <a:pt x="110490" y="66675"/>
                </a:cubicBezTo>
                <a:cubicBezTo>
                  <a:pt x="110201" y="71156"/>
                  <a:pt x="109595" y="75635"/>
                  <a:pt x="108585" y="80010"/>
                </a:cubicBezTo>
                <a:cubicBezTo>
                  <a:pt x="107682" y="83923"/>
                  <a:pt x="106045" y="87630"/>
                  <a:pt x="104775" y="91440"/>
                </a:cubicBezTo>
                <a:lnTo>
                  <a:pt x="100965" y="102870"/>
                </a:lnTo>
                <a:lnTo>
                  <a:pt x="99060" y="108585"/>
                </a:lnTo>
                <a:cubicBezTo>
                  <a:pt x="98425" y="110490"/>
                  <a:pt x="98269" y="112629"/>
                  <a:pt x="97155" y="114300"/>
                </a:cubicBezTo>
                <a:cubicBezTo>
                  <a:pt x="87695" y="128489"/>
                  <a:pt x="99853" y="111062"/>
                  <a:pt x="87630" y="125730"/>
                </a:cubicBezTo>
                <a:cubicBezTo>
                  <a:pt x="81002" y="133684"/>
                  <a:pt x="87487" y="130223"/>
                  <a:pt x="78105" y="133350"/>
                </a:cubicBezTo>
                <a:cubicBezTo>
                  <a:pt x="76200" y="135890"/>
                  <a:pt x="74763" y="138861"/>
                  <a:pt x="72390" y="140970"/>
                </a:cubicBezTo>
                <a:cubicBezTo>
                  <a:pt x="68968" y="144012"/>
                  <a:pt x="60960" y="148590"/>
                  <a:pt x="60960" y="148590"/>
                </a:cubicBezTo>
                <a:cubicBezTo>
                  <a:pt x="50502" y="164277"/>
                  <a:pt x="64176" y="146301"/>
                  <a:pt x="51435" y="156210"/>
                </a:cubicBezTo>
                <a:cubicBezTo>
                  <a:pt x="47182" y="159518"/>
                  <a:pt x="45232" y="166333"/>
                  <a:pt x="40005" y="167640"/>
                </a:cubicBezTo>
                <a:cubicBezTo>
                  <a:pt x="37465" y="168275"/>
                  <a:pt x="34893" y="168793"/>
                  <a:pt x="32385" y="169545"/>
                </a:cubicBezTo>
                <a:cubicBezTo>
                  <a:pt x="28538" y="170699"/>
                  <a:pt x="24851" y="172381"/>
                  <a:pt x="20955" y="173355"/>
                </a:cubicBezTo>
                <a:cubicBezTo>
                  <a:pt x="18415" y="173990"/>
                  <a:pt x="15852" y="174541"/>
                  <a:pt x="13335" y="175260"/>
                </a:cubicBezTo>
                <a:cubicBezTo>
                  <a:pt x="5262" y="177567"/>
                  <a:pt x="10357" y="177165"/>
                  <a:pt x="3810" y="177165"/>
                </a:cubicBezTo>
                <a:lnTo>
                  <a:pt x="0" y="66675"/>
                </a:lnTo>
                <a:lnTo>
                  <a:pt x="102870" y="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Serbest Form 56"/>
          <p:cNvSpPr/>
          <p:nvPr/>
        </p:nvSpPr>
        <p:spPr>
          <a:xfrm>
            <a:off x="5504744" y="3530579"/>
            <a:ext cx="397934" cy="299177"/>
          </a:xfrm>
          <a:custGeom>
            <a:avLst/>
            <a:gdLst>
              <a:gd name="connsiteX0" fmla="*/ 0 w 397934"/>
              <a:gd name="connsiteY0" fmla="*/ 299177 h 299177"/>
              <a:gd name="connsiteX1" fmla="*/ 0 w 397934"/>
              <a:gd name="connsiteY1" fmla="*/ 299177 h 299177"/>
              <a:gd name="connsiteX2" fmla="*/ 2823 w 397934"/>
              <a:gd name="connsiteY2" fmla="*/ 242732 h 299177"/>
              <a:gd name="connsiteX3" fmla="*/ 5645 w 397934"/>
              <a:gd name="connsiteY3" fmla="*/ 231443 h 299177"/>
              <a:gd name="connsiteX4" fmla="*/ 8467 w 397934"/>
              <a:gd name="connsiteY4" fmla="*/ 208865 h 299177"/>
              <a:gd name="connsiteX5" fmla="*/ 14112 w 397934"/>
              <a:gd name="connsiteY5" fmla="*/ 191932 h 299177"/>
              <a:gd name="connsiteX6" fmla="*/ 16934 w 397934"/>
              <a:gd name="connsiteY6" fmla="*/ 183465 h 299177"/>
              <a:gd name="connsiteX7" fmla="*/ 22578 w 397934"/>
              <a:gd name="connsiteY7" fmla="*/ 174999 h 299177"/>
              <a:gd name="connsiteX8" fmla="*/ 31045 w 397934"/>
              <a:gd name="connsiteY8" fmla="*/ 155243 h 299177"/>
              <a:gd name="connsiteX9" fmla="*/ 36689 w 397934"/>
              <a:gd name="connsiteY9" fmla="*/ 143954 h 299177"/>
              <a:gd name="connsiteX10" fmla="*/ 39512 w 397934"/>
              <a:gd name="connsiteY10" fmla="*/ 135488 h 299177"/>
              <a:gd name="connsiteX11" fmla="*/ 45156 w 397934"/>
              <a:gd name="connsiteY11" fmla="*/ 129843 h 299177"/>
              <a:gd name="connsiteX12" fmla="*/ 53623 w 397934"/>
              <a:gd name="connsiteY12" fmla="*/ 118554 h 299177"/>
              <a:gd name="connsiteX13" fmla="*/ 59267 w 397934"/>
              <a:gd name="connsiteY13" fmla="*/ 110088 h 299177"/>
              <a:gd name="connsiteX14" fmla="*/ 64912 w 397934"/>
              <a:gd name="connsiteY14" fmla="*/ 104443 h 299177"/>
              <a:gd name="connsiteX15" fmla="*/ 70556 w 397934"/>
              <a:gd name="connsiteY15" fmla="*/ 95977 h 299177"/>
              <a:gd name="connsiteX16" fmla="*/ 81845 w 397934"/>
              <a:gd name="connsiteY16" fmla="*/ 84688 h 299177"/>
              <a:gd name="connsiteX17" fmla="*/ 87489 w 397934"/>
              <a:gd name="connsiteY17" fmla="*/ 79043 h 299177"/>
              <a:gd name="connsiteX18" fmla="*/ 93134 w 397934"/>
              <a:gd name="connsiteY18" fmla="*/ 73399 h 299177"/>
              <a:gd name="connsiteX19" fmla="*/ 104423 w 397934"/>
              <a:gd name="connsiteY19" fmla="*/ 56465 h 299177"/>
              <a:gd name="connsiteX20" fmla="*/ 110067 w 397934"/>
              <a:gd name="connsiteY20" fmla="*/ 47999 h 299177"/>
              <a:gd name="connsiteX21" fmla="*/ 118534 w 397934"/>
              <a:gd name="connsiteY21" fmla="*/ 45177 h 299177"/>
              <a:gd name="connsiteX22" fmla="*/ 138289 w 397934"/>
              <a:gd name="connsiteY22" fmla="*/ 31065 h 299177"/>
              <a:gd name="connsiteX23" fmla="*/ 143934 w 397934"/>
              <a:gd name="connsiteY23" fmla="*/ 25421 h 299177"/>
              <a:gd name="connsiteX24" fmla="*/ 160867 w 397934"/>
              <a:gd name="connsiteY24" fmla="*/ 19777 h 299177"/>
              <a:gd name="connsiteX25" fmla="*/ 186267 w 397934"/>
              <a:gd name="connsiteY25" fmla="*/ 11310 h 299177"/>
              <a:gd name="connsiteX26" fmla="*/ 203200 w 397934"/>
              <a:gd name="connsiteY26" fmla="*/ 5665 h 299177"/>
              <a:gd name="connsiteX27" fmla="*/ 237067 w 397934"/>
              <a:gd name="connsiteY27" fmla="*/ 21 h 299177"/>
              <a:gd name="connsiteX28" fmla="*/ 333023 w 397934"/>
              <a:gd name="connsiteY28" fmla="*/ 5665 h 299177"/>
              <a:gd name="connsiteX29" fmla="*/ 349956 w 397934"/>
              <a:gd name="connsiteY29" fmla="*/ 11310 h 299177"/>
              <a:gd name="connsiteX30" fmla="*/ 375356 w 397934"/>
              <a:gd name="connsiteY30" fmla="*/ 19777 h 299177"/>
              <a:gd name="connsiteX31" fmla="*/ 383823 w 397934"/>
              <a:gd name="connsiteY31" fmla="*/ 22599 h 299177"/>
              <a:gd name="connsiteX32" fmla="*/ 392289 w 397934"/>
              <a:gd name="connsiteY32" fmla="*/ 25421 h 299177"/>
              <a:gd name="connsiteX33" fmla="*/ 397934 w 397934"/>
              <a:gd name="connsiteY33" fmla="*/ 33888 h 299177"/>
              <a:gd name="connsiteX34" fmla="*/ 231423 w 397934"/>
              <a:gd name="connsiteY34" fmla="*/ 225799 h 299177"/>
              <a:gd name="connsiteX35" fmla="*/ 0 w 397934"/>
              <a:gd name="connsiteY35" fmla="*/ 299177 h 29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97934" h="299177">
                <a:moveTo>
                  <a:pt x="0" y="299177"/>
                </a:moveTo>
                <a:lnTo>
                  <a:pt x="0" y="299177"/>
                </a:lnTo>
                <a:cubicBezTo>
                  <a:pt x="941" y="280362"/>
                  <a:pt x="1258" y="261505"/>
                  <a:pt x="2823" y="242732"/>
                </a:cubicBezTo>
                <a:cubicBezTo>
                  <a:pt x="3145" y="238867"/>
                  <a:pt x="5007" y="235269"/>
                  <a:pt x="5645" y="231443"/>
                </a:cubicBezTo>
                <a:cubicBezTo>
                  <a:pt x="6892" y="223962"/>
                  <a:pt x="6878" y="216281"/>
                  <a:pt x="8467" y="208865"/>
                </a:cubicBezTo>
                <a:cubicBezTo>
                  <a:pt x="9714" y="203047"/>
                  <a:pt x="12230" y="197576"/>
                  <a:pt x="14112" y="191932"/>
                </a:cubicBezTo>
                <a:cubicBezTo>
                  <a:pt x="15053" y="189110"/>
                  <a:pt x="15284" y="185940"/>
                  <a:pt x="16934" y="183465"/>
                </a:cubicBezTo>
                <a:lnTo>
                  <a:pt x="22578" y="174999"/>
                </a:lnTo>
                <a:cubicBezTo>
                  <a:pt x="27214" y="156455"/>
                  <a:pt x="22382" y="170404"/>
                  <a:pt x="31045" y="155243"/>
                </a:cubicBezTo>
                <a:cubicBezTo>
                  <a:pt x="33132" y="151590"/>
                  <a:pt x="35032" y="147821"/>
                  <a:pt x="36689" y="143954"/>
                </a:cubicBezTo>
                <a:cubicBezTo>
                  <a:pt x="37861" y="141220"/>
                  <a:pt x="37981" y="138039"/>
                  <a:pt x="39512" y="135488"/>
                </a:cubicBezTo>
                <a:cubicBezTo>
                  <a:pt x="40881" y="133206"/>
                  <a:pt x="43453" y="131887"/>
                  <a:pt x="45156" y="129843"/>
                </a:cubicBezTo>
                <a:cubicBezTo>
                  <a:pt x="48167" y="126229"/>
                  <a:pt x="50889" y="122382"/>
                  <a:pt x="53623" y="118554"/>
                </a:cubicBezTo>
                <a:cubicBezTo>
                  <a:pt x="55594" y="115794"/>
                  <a:pt x="57148" y="112736"/>
                  <a:pt x="59267" y="110088"/>
                </a:cubicBezTo>
                <a:cubicBezTo>
                  <a:pt x="60929" y="108010"/>
                  <a:pt x="63250" y="106521"/>
                  <a:pt x="64912" y="104443"/>
                </a:cubicBezTo>
                <a:cubicBezTo>
                  <a:pt x="67031" y="101795"/>
                  <a:pt x="68349" y="98552"/>
                  <a:pt x="70556" y="95977"/>
                </a:cubicBezTo>
                <a:cubicBezTo>
                  <a:pt x="74019" y="91936"/>
                  <a:pt x="78082" y="88451"/>
                  <a:pt x="81845" y="84688"/>
                </a:cubicBezTo>
                <a:lnTo>
                  <a:pt x="87489" y="79043"/>
                </a:lnTo>
                <a:cubicBezTo>
                  <a:pt x="89371" y="77161"/>
                  <a:pt x="91658" y="75613"/>
                  <a:pt x="93134" y="73399"/>
                </a:cubicBezTo>
                <a:lnTo>
                  <a:pt x="104423" y="56465"/>
                </a:lnTo>
                <a:cubicBezTo>
                  <a:pt x="106304" y="53643"/>
                  <a:pt x="106849" y="49071"/>
                  <a:pt x="110067" y="47999"/>
                </a:cubicBezTo>
                <a:lnTo>
                  <a:pt x="118534" y="45177"/>
                </a:lnTo>
                <a:cubicBezTo>
                  <a:pt x="131926" y="31785"/>
                  <a:pt x="124775" y="35571"/>
                  <a:pt x="138289" y="31065"/>
                </a:cubicBezTo>
                <a:cubicBezTo>
                  <a:pt x="140171" y="29184"/>
                  <a:pt x="141554" y="26611"/>
                  <a:pt x="143934" y="25421"/>
                </a:cubicBezTo>
                <a:cubicBezTo>
                  <a:pt x="149256" y="22760"/>
                  <a:pt x="160867" y="19777"/>
                  <a:pt x="160867" y="19777"/>
                </a:cubicBezTo>
                <a:cubicBezTo>
                  <a:pt x="172239" y="8405"/>
                  <a:pt x="161318" y="17068"/>
                  <a:pt x="186267" y="11310"/>
                </a:cubicBezTo>
                <a:cubicBezTo>
                  <a:pt x="192064" y="9972"/>
                  <a:pt x="197310" y="6506"/>
                  <a:pt x="203200" y="5665"/>
                </a:cubicBezTo>
                <a:cubicBezTo>
                  <a:pt x="227705" y="2165"/>
                  <a:pt x="216433" y="4148"/>
                  <a:pt x="237067" y="21"/>
                </a:cubicBezTo>
                <a:cubicBezTo>
                  <a:pt x="252668" y="559"/>
                  <a:pt x="304627" y="-2080"/>
                  <a:pt x="333023" y="5665"/>
                </a:cubicBezTo>
                <a:cubicBezTo>
                  <a:pt x="338763" y="7231"/>
                  <a:pt x="344312" y="9428"/>
                  <a:pt x="349956" y="11310"/>
                </a:cubicBezTo>
                <a:lnTo>
                  <a:pt x="375356" y="19777"/>
                </a:lnTo>
                <a:lnTo>
                  <a:pt x="383823" y="22599"/>
                </a:lnTo>
                <a:lnTo>
                  <a:pt x="392289" y="25421"/>
                </a:lnTo>
                <a:cubicBezTo>
                  <a:pt x="395410" y="34780"/>
                  <a:pt x="392137" y="33888"/>
                  <a:pt x="397934" y="33888"/>
                </a:cubicBezTo>
                <a:lnTo>
                  <a:pt x="231423" y="225799"/>
                </a:lnTo>
                <a:lnTo>
                  <a:pt x="0" y="299177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etin kutusu 3"/>
              <p:cNvSpPr txBox="1"/>
              <p:nvPr/>
            </p:nvSpPr>
            <p:spPr>
              <a:xfrm>
                <a:off x="4831842" y="372929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Metin kutusu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842" y="3729298"/>
                <a:ext cx="50942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/>
              <p:cNvSpPr txBox="1"/>
              <p:nvPr/>
            </p:nvSpPr>
            <p:spPr>
              <a:xfrm>
                <a:off x="4847082" y="481289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Metin kutusu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82" y="4812898"/>
                <a:ext cx="50942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etin kutusu 13"/>
              <p:cNvSpPr txBox="1"/>
              <p:nvPr/>
            </p:nvSpPr>
            <p:spPr>
              <a:xfrm>
                <a:off x="5563172" y="370462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Metin kutusu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72" y="3704628"/>
                <a:ext cx="50942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etin kutusu 18"/>
              <p:cNvSpPr txBox="1"/>
              <p:nvPr/>
            </p:nvSpPr>
            <p:spPr>
              <a:xfrm>
                <a:off x="5652417" y="2042169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Metin kutusu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417" y="2042169"/>
                <a:ext cx="50942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etin kutusu 19"/>
              <p:cNvSpPr txBox="1"/>
              <p:nvPr/>
            </p:nvSpPr>
            <p:spPr>
              <a:xfrm>
                <a:off x="6151245" y="2876687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Metin kutusu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245" y="2876687"/>
                <a:ext cx="509426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/>
              <p:cNvSpPr txBox="1"/>
              <p:nvPr/>
            </p:nvSpPr>
            <p:spPr>
              <a:xfrm>
                <a:off x="6722646" y="1887383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Metin kutusu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646" y="1887383"/>
                <a:ext cx="50942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ol Ayraç 25"/>
          <p:cNvSpPr/>
          <p:nvPr/>
        </p:nvSpPr>
        <p:spPr>
          <a:xfrm>
            <a:off x="4711452" y="4037075"/>
            <a:ext cx="256724" cy="775823"/>
          </a:xfrm>
          <a:prstGeom prst="lef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Metin kutusu 26"/>
              <p:cNvSpPr txBox="1"/>
              <p:nvPr/>
            </p:nvSpPr>
            <p:spPr>
              <a:xfrm flipH="1">
                <a:off x="3890871" y="4238653"/>
                <a:ext cx="337573" cy="372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  <m:sup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𝐶𝐴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7" name="Metin kutusu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90871" y="4238653"/>
                <a:ext cx="337573" cy="372666"/>
              </a:xfrm>
              <a:prstGeom prst="rect">
                <a:avLst/>
              </a:prstGeom>
              <a:blipFill>
                <a:blip r:embed="rId9"/>
                <a:stretch>
                  <a:fillRect r="-105357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Sol Ayraç 35"/>
          <p:cNvSpPr/>
          <p:nvPr/>
        </p:nvSpPr>
        <p:spPr>
          <a:xfrm rot="12901006">
            <a:off x="6214033" y="3035849"/>
            <a:ext cx="224853" cy="1063167"/>
          </a:xfrm>
          <a:prstGeom prst="lef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Metin kutusu 58"/>
              <p:cNvSpPr txBox="1"/>
              <p:nvPr/>
            </p:nvSpPr>
            <p:spPr>
              <a:xfrm>
                <a:off x="5021955" y="4117408"/>
                <a:ext cx="693973" cy="312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  <m:sup>
                          <m: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𝑁𝐶𝐴𝐶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Metin kutusu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955" y="4117408"/>
                <a:ext cx="693973" cy="3129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Metin kutusu 60"/>
              <p:cNvSpPr txBox="1"/>
              <p:nvPr/>
            </p:nvSpPr>
            <p:spPr>
              <a:xfrm>
                <a:off x="5414598" y="3150012"/>
                <a:ext cx="691279" cy="312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</m:sub>
                        <m:sup>
                          <m: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𝐶𝐴𝐶𝑁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Metin kutusu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98" y="3150012"/>
                <a:ext cx="691279" cy="3129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Metin kutusu 61"/>
              <p:cNvSpPr txBox="1"/>
              <p:nvPr/>
            </p:nvSpPr>
            <p:spPr>
              <a:xfrm>
                <a:off x="5459480" y="2536624"/>
                <a:ext cx="689484" cy="312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tr-TR" sz="1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𝐶𝑁𝐶𝐴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Metin kutusu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480" y="2536624"/>
                <a:ext cx="689484" cy="31290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Düz Bağlayıcı 2"/>
          <p:cNvCxnSpPr>
            <a:stCxn id="13" idx="0"/>
            <a:endCxn id="4" idx="2"/>
          </p:cNvCxnSpPr>
          <p:nvPr/>
        </p:nvCxnSpPr>
        <p:spPr>
          <a:xfrm flipH="1" flipV="1">
            <a:off x="5086555" y="4037075"/>
            <a:ext cx="15240" cy="7758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Düz Bağlayıcı 37"/>
          <p:cNvCxnSpPr>
            <a:stCxn id="4" idx="2"/>
          </p:cNvCxnSpPr>
          <p:nvPr/>
        </p:nvCxnSpPr>
        <p:spPr>
          <a:xfrm flipV="1">
            <a:off x="5086555" y="3759376"/>
            <a:ext cx="638988" cy="2776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Düz Bağlayıcı 40"/>
          <p:cNvCxnSpPr>
            <a:endCxn id="58" idx="38"/>
          </p:cNvCxnSpPr>
          <p:nvPr/>
        </p:nvCxnSpPr>
        <p:spPr>
          <a:xfrm flipV="1">
            <a:off x="5749735" y="3008489"/>
            <a:ext cx="502898" cy="7511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Düz Bağlayıcı 42"/>
          <p:cNvCxnSpPr/>
          <p:nvPr/>
        </p:nvCxnSpPr>
        <p:spPr>
          <a:xfrm flipH="1" flipV="1">
            <a:off x="6177546" y="2254706"/>
            <a:ext cx="75087" cy="7448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Düz Bağlayıcı 46"/>
          <p:cNvCxnSpPr/>
          <p:nvPr/>
        </p:nvCxnSpPr>
        <p:spPr>
          <a:xfrm flipV="1">
            <a:off x="6188144" y="2083429"/>
            <a:ext cx="682048" cy="18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Metin kutusu 51"/>
          <p:cNvSpPr txBox="1"/>
          <p:nvPr/>
        </p:nvSpPr>
        <p:spPr>
          <a:xfrm>
            <a:off x="821094" y="634482"/>
            <a:ext cx="572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solidFill>
                  <a:schemeClr val="accent5"/>
                </a:solidFill>
              </a:rPr>
              <a:t>Global </a:t>
            </a:r>
            <a:r>
              <a:rPr lang="tr-TR" sz="2800" b="1" dirty="0" err="1" smtClean="0">
                <a:solidFill>
                  <a:schemeClr val="accent5"/>
                </a:solidFill>
              </a:rPr>
              <a:t>Backbone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Formulation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4" name="Metin kutusu 53"/>
          <p:cNvSpPr txBox="1"/>
          <p:nvPr/>
        </p:nvSpPr>
        <p:spPr>
          <a:xfrm flipH="1">
            <a:off x="821094" y="1075678"/>
            <a:ext cx="408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Lengths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and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bond</a:t>
            </a:r>
            <a:r>
              <a:rPr lang="tr-TR" dirty="0" smtClean="0">
                <a:solidFill>
                  <a:schemeClr val="accent5"/>
                </a:solidFill>
              </a:rPr>
              <a:t> </a:t>
            </a:r>
            <a:r>
              <a:rPr lang="tr-TR" dirty="0" err="1" smtClean="0">
                <a:solidFill>
                  <a:schemeClr val="accent5"/>
                </a:solidFill>
              </a:rPr>
              <a:t>angles</a:t>
            </a:r>
            <a:endParaRPr lang="en-US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Metin kutusu 54"/>
              <p:cNvSpPr txBox="1"/>
              <p:nvPr/>
            </p:nvSpPr>
            <p:spPr>
              <a:xfrm flipH="1">
                <a:off x="4863100" y="2999582"/>
                <a:ext cx="337573" cy="372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  <m:sup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𝐶𝐴</m:t>
                          </m:r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5" name="Metin kutusu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863100" y="2999582"/>
                <a:ext cx="337573" cy="372666"/>
              </a:xfrm>
              <a:prstGeom prst="rect">
                <a:avLst/>
              </a:prstGeom>
              <a:blipFill>
                <a:blip r:embed="rId13"/>
                <a:stretch>
                  <a:fillRect r="-100000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Metin kutusu 55"/>
              <p:cNvSpPr txBox="1"/>
              <p:nvPr/>
            </p:nvSpPr>
            <p:spPr>
              <a:xfrm flipH="1">
                <a:off x="6441795" y="3609482"/>
                <a:ext cx="337573" cy="372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  <m:sup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6" name="Metin kutusu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41795" y="3609482"/>
                <a:ext cx="337573" cy="372666"/>
              </a:xfrm>
              <a:prstGeom prst="rect">
                <a:avLst/>
              </a:prstGeom>
              <a:blipFill>
                <a:blip r:embed="rId14"/>
                <a:stretch>
                  <a:fillRect r="-74545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Metin kutusu 59"/>
              <p:cNvSpPr txBox="1"/>
              <p:nvPr/>
            </p:nvSpPr>
            <p:spPr>
              <a:xfrm>
                <a:off x="828408" y="1780743"/>
                <a:ext cx="3978891" cy="1386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The full internal representation </a:t>
                </a:r>
                <a:r>
                  <a:rPr lang="tr-TR" sz="1600" dirty="0" smtClean="0"/>
                  <a:t>of global </a:t>
                </a:r>
                <a:r>
                  <a:rPr lang="tr-TR" sz="1600" dirty="0" err="1" smtClean="0"/>
                  <a:t>backbone</a:t>
                </a:r>
                <a:r>
                  <a:rPr lang="tr-TR" sz="1600" dirty="0" smtClean="0"/>
                  <a:t> </a:t>
                </a:r>
                <a:r>
                  <a:rPr lang="tr-TR" sz="1600" dirty="0" err="1" smtClean="0"/>
                  <a:t>contains</a:t>
                </a:r>
                <a:r>
                  <a:rPr lang="tr-TR" sz="1600" dirty="0" smtClean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 smtClean="0"/>
                  <a:t>−1 bond lengths</a:t>
                </a:r>
                <a:endParaRPr lang="tr-T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 smtClean="0"/>
                  <a:t>−2 bond angles</a:t>
                </a:r>
                <a:endParaRPr lang="tr-T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 smtClean="0"/>
                  <a:t>−3 dihedrals</a:t>
                </a:r>
                <a:endParaRPr lang="en-US" sz="1600" dirty="0"/>
              </a:p>
            </p:txBody>
          </p:sp>
        </mc:Choice>
        <mc:Fallback xmlns="">
          <p:sp>
            <p:nvSpPr>
              <p:cNvPr id="60" name="Metin kutusu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08" y="1780743"/>
                <a:ext cx="3978891" cy="1386213"/>
              </a:xfrm>
              <a:prstGeom prst="rect">
                <a:avLst/>
              </a:prstGeom>
              <a:blipFill>
                <a:blip r:embed="rId15"/>
                <a:stretch>
                  <a:fillRect l="-919" t="-1316" b="-2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Slayt Numarası Yer Tutucusu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7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Akış Çizelgesi: Veri 1023"/>
          <p:cNvSpPr/>
          <p:nvPr/>
        </p:nvSpPr>
        <p:spPr>
          <a:xfrm rot="20200782">
            <a:off x="4634723" y="3923519"/>
            <a:ext cx="1565341" cy="1088040"/>
          </a:xfrm>
          <a:prstGeom prst="flowChartInputOutput">
            <a:avLst/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kış Çizelgesi: Veri 66"/>
          <p:cNvSpPr/>
          <p:nvPr/>
        </p:nvSpPr>
        <p:spPr>
          <a:xfrm rot="14390342">
            <a:off x="4818283" y="2157355"/>
            <a:ext cx="1366138" cy="2176374"/>
          </a:xfrm>
          <a:prstGeom prst="flowChartInputOutpu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Metin kutusu 38"/>
              <p:cNvSpPr txBox="1"/>
              <p:nvPr/>
            </p:nvSpPr>
            <p:spPr>
              <a:xfrm>
                <a:off x="4831842" y="372929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Metin kutusu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842" y="3729298"/>
                <a:ext cx="50942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Metin kutusu 39"/>
              <p:cNvSpPr txBox="1"/>
              <p:nvPr/>
            </p:nvSpPr>
            <p:spPr>
              <a:xfrm>
                <a:off x="4847082" y="481289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0" name="Metin kutusu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82" y="4812898"/>
                <a:ext cx="50942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Metin kutusu 40"/>
              <p:cNvSpPr txBox="1"/>
              <p:nvPr/>
            </p:nvSpPr>
            <p:spPr>
              <a:xfrm>
                <a:off x="5563172" y="370462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Metin kutusu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72" y="3704628"/>
                <a:ext cx="50942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Metin kutusu 41"/>
              <p:cNvSpPr txBox="1"/>
              <p:nvPr/>
            </p:nvSpPr>
            <p:spPr>
              <a:xfrm>
                <a:off x="5652417" y="2042169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Metin kutusu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417" y="2042169"/>
                <a:ext cx="50942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Metin kutusu 42"/>
              <p:cNvSpPr txBox="1"/>
              <p:nvPr/>
            </p:nvSpPr>
            <p:spPr>
              <a:xfrm>
                <a:off x="6151245" y="2876687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Metin kutusu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245" y="2876687"/>
                <a:ext cx="509426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Metin kutusu 43"/>
              <p:cNvSpPr txBox="1"/>
              <p:nvPr/>
            </p:nvSpPr>
            <p:spPr>
              <a:xfrm>
                <a:off x="6722646" y="1887383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Metin kutusu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646" y="1887383"/>
                <a:ext cx="50942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Düz Bağlayıcı 53"/>
          <p:cNvCxnSpPr>
            <a:stCxn id="40" idx="0"/>
            <a:endCxn id="39" idx="2"/>
          </p:cNvCxnSpPr>
          <p:nvPr/>
        </p:nvCxnSpPr>
        <p:spPr>
          <a:xfrm flipH="1" flipV="1">
            <a:off x="5086555" y="4037075"/>
            <a:ext cx="15240" cy="7758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Düz Bağlayıcı 54"/>
          <p:cNvCxnSpPr>
            <a:stCxn id="39" idx="2"/>
          </p:cNvCxnSpPr>
          <p:nvPr/>
        </p:nvCxnSpPr>
        <p:spPr>
          <a:xfrm flipV="1">
            <a:off x="5086555" y="3759376"/>
            <a:ext cx="638988" cy="2776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Düz Bağlayıcı 55"/>
          <p:cNvCxnSpPr/>
          <p:nvPr/>
        </p:nvCxnSpPr>
        <p:spPr>
          <a:xfrm flipV="1">
            <a:off x="5749735" y="3008489"/>
            <a:ext cx="502898" cy="7511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Düz Bağlayıcı 59"/>
          <p:cNvCxnSpPr/>
          <p:nvPr/>
        </p:nvCxnSpPr>
        <p:spPr>
          <a:xfrm flipH="1" flipV="1">
            <a:off x="6177546" y="2254706"/>
            <a:ext cx="75087" cy="7448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Düz Bağlayıcı 63"/>
          <p:cNvCxnSpPr/>
          <p:nvPr/>
        </p:nvCxnSpPr>
        <p:spPr>
          <a:xfrm flipV="1">
            <a:off x="6188144" y="2083429"/>
            <a:ext cx="682048" cy="18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rbest Form 2"/>
          <p:cNvSpPr/>
          <p:nvPr/>
        </p:nvSpPr>
        <p:spPr>
          <a:xfrm rot="194165">
            <a:off x="4644390" y="4011930"/>
            <a:ext cx="144780" cy="308610"/>
          </a:xfrm>
          <a:custGeom>
            <a:avLst/>
            <a:gdLst>
              <a:gd name="connsiteX0" fmla="*/ 26670 w 144780"/>
              <a:gd name="connsiteY0" fmla="*/ 0 h 308610"/>
              <a:gd name="connsiteX1" fmla="*/ 26670 w 144780"/>
              <a:gd name="connsiteY1" fmla="*/ 0 h 308610"/>
              <a:gd name="connsiteX2" fmla="*/ 7620 w 144780"/>
              <a:gd name="connsiteY2" fmla="*/ 53340 h 308610"/>
              <a:gd name="connsiteX3" fmla="*/ 0 w 144780"/>
              <a:gd name="connsiteY3" fmla="*/ 83820 h 308610"/>
              <a:gd name="connsiteX4" fmla="*/ 3810 w 144780"/>
              <a:gd name="connsiteY4" fmla="*/ 175260 h 308610"/>
              <a:gd name="connsiteX5" fmla="*/ 11430 w 144780"/>
              <a:gd name="connsiteY5" fmla="*/ 201930 h 308610"/>
              <a:gd name="connsiteX6" fmla="*/ 22860 w 144780"/>
              <a:gd name="connsiteY6" fmla="*/ 228600 h 308610"/>
              <a:gd name="connsiteX7" fmla="*/ 26670 w 144780"/>
              <a:gd name="connsiteY7" fmla="*/ 243840 h 308610"/>
              <a:gd name="connsiteX8" fmla="*/ 38100 w 144780"/>
              <a:gd name="connsiteY8" fmla="*/ 251460 h 308610"/>
              <a:gd name="connsiteX9" fmla="*/ 60960 w 144780"/>
              <a:gd name="connsiteY9" fmla="*/ 266700 h 308610"/>
              <a:gd name="connsiteX10" fmla="*/ 68580 w 144780"/>
              <a:gd name="connsiteY10" fmla="*/ 278130 h 308610"/>
              <a:gd name="connsiteX11" fmla="*/ 91440 w 144780"/>
              <a:gd name="connsiteY11" fmla="*/ 289560 h 308610"/>
              <a:gd name="connsiteX12" fmla="*/ 102870 w 144780"/>
              <a:gd name="connsiteY12" fmla="*/ 297180 h 308610"/>
              <a:gd name="connsiteX13" fmla="*/ 125730 w 144780"/>
              <a:gd name="connsiteY13" fmla="*/ 304800 h 308610"/>
              <a:gd name="connsiteX14" fmla="*/ 144780 w 144780"/>
              <a:gd name="connsiteY14" fmla="*/ 308610 h 308610"/>
              <a:gd name="connsiteX15" fmla="*/ 125730 w 144780"/>
              <a:gd name="connsiteY15" fmla="*/ 148590 h 308610"/>
              <a:gd name="connsiteX16" fmla="*/ 26670 w 144780"/>
              <a:gd name="connsiteY16" fmla="*/ 0 h 308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4780" h="308610">
                <a:moveTo>
                  <a:pt x="26670" y="0"/>
                </a:moveTo>
                <a:lnTo>
                  <a:pt x="26670" y="0"/>
                </a:lnTo>
                <a:cubicBezTo>
                  <a:pt x="23617" y="8142"/>
                  <a:pt x="10383" y="42289"/>
                  <a:pt x="7620" y="53340"/>
                </a:cubicBezTo>
                <a:lnTo>
                  <a:pt x="0" y="83820"/>
                </a:lnTo>
                <a:cubicBezTo>
                  <a:pt x="1270" y="114300"/>
                  <a:pt x="1637" y="144831"/>
                  <a:pt x="3810" y="175260"/>
                </a:cubicBezTo>
                <a:cubicBezTo>
                  <a:pt x="4377" y="183200"/>
                  <a:pt x="9198" y="194119"/>
                  <a:pt x="11430" y="201930"/>
                </a:cubicBezTo>
                <a:cubicBezTo>
                  <a:pt x="17581" y="223458"/>
                  <a:pt x="11260" y="211200"/>
                  <a:pt x="22860" y="228600"/>
                </a:cubicBezTo>
                <a:cubicBezTo>
                  <a:pt x="24130" y="233680"/>
                  <a:pt x="23765" y="239483"/>
                  <a:pt x="26670" y="243840"/>
                </a:cubicBezTo>
                <a:cubicBezTo>
                  <a:pt x="29210" y="247650"/>
                  <a:pt x="34582" y="248529"/>
                  <a:pt x="38100" y="251460"/>
                </a:cubicBezTo>
                <a:cubicBezTo>
                  <a:pt x="57126" y="267315"/>
                  <a:pt x="40873" y="260004"/>
                  <a:pt x="60960" y="266700"/>
                </a:cubicBezTo>
                <a:cubicBezTo>
                  <a:pt x="63500" y="270510"/>
                  <a:pt x="65342" y="274892"/>
                  <a:pt x="68580" y="278130"/>
                </a:cubicBezTo>
                <a:cubicBezTo>
                  <a:pt x="79499" y="289049"/>
                  <a:pt x="79045" y="283362"/>
                  <a:pt x="91440" y="289560"/>
                </a:cubicBezTo>
                <a:cubicBezTo>
                  <a:pt x="95536" y="291608"/>
                  <a:pt x="98686" y="295320"/>
                  <a:pt x="102870" y="297180"/>
                </a:cubicBezTo>
                <a:cubicBezTo>
                  <a:pt x="110210" y="300442"/>
                  <a:pt x="117854" y="303225"/>
                  <a:pt x="125730" y="304800"/>
                </a:cubicBezTo>
                <a:lnTo>
                  <a:pt x="144780" y="308610"/>
                </a:lnTo>
                <a:lnTo>
                  <a:pt x="125730" y="148590"/>
                </a:lnTo>
                <a:lnTo>
                  <a:pt x="26670" y="0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etin kutusu 4"/>
              <p:cNvSpPr txBox="1"/>
              <p:nvPr/>
            </p:nvSpPr>
            <p:spPr>
              <a:xfrm>
                <a:off x="4395800" y="4058513"/>
                <a:ext cx="24532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tr-TR" b="0" dirty="0" smtClean="0">
                  <a:solidFill>
                    <a:srgbClr val="FFC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Metin kutusu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800" y="4058513"/>
                <a:ext cx="245324" cy="215444"/>
              </a:xfrm>
              <a:prstGeom prst="rect">
                <a:avLst/>
              </a:prstGeom>
              <a:blipFill>
                <a:blip r:embed="rId9"/>
                <a:stretch>
                  <a:fillRect l="-25000" r="-500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Metin kutusu 69"/>
          <p:cNvSpPr txBox="1"/>
          <p:nvPr/>
        </p:nvSpPr>
        <p:spPr>
          <a:xfrm>
            <a:off x="821094" y="634482"/>
            <a:ext cx="572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solidFill>
                  <a:schemeClr val="accent5"/>
                </a:solidFill>
              </a:rPr>
              <a:t>Global </a:t>
            </a:r>
            <a:r>
              <a:rPr lang="tr-TR" sz="2800" b="1" dirty="0" err="1" smtClean="0">
                <a:solidFill>
                  <a:schemeClr val="accent5"/>
                </a:solidFill>
              </a:rPr>
              <a:t>Backbone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Formulation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71" name="Metin kutusu 70"/>
          <p:cNvSpPr txBox="1"/>
          <p:nvPr/>
        </p:nvSpPr>
        <p:spPr>
          <a:xfrm flipH="1">
            <a:off x="821094" y="1075678"/>
            <a:ext cx="408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Dihedrals</a:t>
            </a:r>
            <a:endParaRPr lang="en-US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Metin kutusu 71"/>
              <p:cNvSpPr txBox="1"/>
              <p:nvPr/>
            </p:nvSpPr>
            <p:spPr>
              <a:xfrm>
                <a:off x="828408" y="1780743"/>
                <a:ext cx="3978891" cy="1386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The full internal representation </a:t>
                </a:r>
                <a:r>
                  <a:rPr lang="tr-TR" sz="1600" dirty="0" smtClean="0"/>
                  <a:t>of global </a:t>
                </a:r>
                <a:r>
                  <a:rPr lang="tr-TR" sz="1600" dirty="0" err="1" smtClean="0"/>
                  <a:t>backbone</a:t>
                </a:r>
                <a:r>
                  <a:rPr lang="tr-TR" sz="1600" dirty="0" smtClean="0"/>
                  <a:t> </a:t>
                </a:r>
                <a:r>
                  <a:rPr lang="tr-TR" sz="1600" dirty="0" err="1" smtClean="0"/>
                  <a:t>contains</a:t>
                </a:r>
                <a:r>
                  <a:rPr lang="tr-TR" sz="1600" dirty="0" smtClean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 smtClean="0"/>
                  <a:t>−1 bond lengths</a:t>
                </a:r>
                <a:endParaRPr lang="tr-T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 smtClean="0"/>
                  <a:t>−2 bond angles</a:t>
                </a:r>
                <a:endParaRPr lang="tr-T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 smtClean="0"/>
                  <a:t>−3 dihedrals</a:t>
                </a:r>
                <a:endParaRPr lang="en-US" sz="1600" dirty="0"/>
              </a:p>
            </p:txBody>
          </p:sp>
        </mc:Choice>
        <mc:Fallback xmlns="">
          <p:sp>
            <p:nvSpPr>
              <p:cNvPr id="72" name="Metin kutusu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08" y="1780743"/>
                <a:ext cx="3978891" cy="1386213"/>
              </a:xfrm>
              <a:prstGeom prst="rect">
                <a:avLst/>
              </a:prstGeom>
              <a:blipFill>
                <a:blip r:embed="rId10"/>
                <a:stretch>
                  <a:fillRect l="-919" t="-1316" b="-2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5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Akış Çizelgesi: Veri 1023"/>
          <p:cNvSpPr/>
          <p:nvPr/>
        </p:nvSpPr>
        <p:spPr>
          <a:xfrm rot="18293463">
            <a:off x="4720448" y="1837646"/>
            <a:ext cx="2114456" cy="1378594"/>
          </a:xfrm>
          <a:prstGeom prst="flowChartInputOutput">
            <a:avLst/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kış Çizelgesi: Veri 66"/>
          <p:cNvSpPr/>
          <p:nvPr/>
        </p:nvSpPr>
        <p:spPr>
          <a:xfrm rot="12130367">
            <a:off x="4880102" y="2424140"/>
            <a:ext cx="1366138" cy="1243120"/>
          </a:xfrm>
          <a:prstGeom prst="flowChartInputOutpu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Metin kutusu 38"/>
              <p:cNvSpPr txBox="1"/>
              <p:nvPr/>
            </p:nvSpPr>
            <p:spPr>
              <a:xfrm>
                <a:off x="4831842" y="372929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Metin kutusu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842" y="3729298"/>
                <a:ext cx="50942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Metin kutusu 39"/>
              <p:cNvSpPr txBox="1"/>
              <p:nvPr/>
            </p:nvSpPr>
            <p:spPr>
              <a:xfrm>
                <a:off x="4847082" y="481289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0" name="Metin kutusu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82" y="4812898"/>
                <a:ext cx="50942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Metin kutusu 40"/>
              <p:cNvSpPr txBox="1"/>
              <p:nvPr/>
            </p:nvSpPr>
            <p:spPr>
              <a:xfrm>
                <a:off x="5563172" y="370462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Metin kutusu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72" y="3704628"/>
                <a:ext cx="50942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Metin kutusu 41"/>
              <p:cNvSpPr txBox="1"/>
              <p:nvPr/>
            </p:nvSpPr>
            <p:spPr>
              <a:xfrm>
                <a:off x="5652417" y="2042169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Metin kutusu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417" y="2042169"/>
                <a:ext cx="50942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Metin kutusu 42"/>
              <p:cNvSpPr txBox="1"/>
              <p:nvPr/>
            </p:nvSpPr>
            <p:spPr>
              <a:xfrm>
                <a:off x="6151245" y="2876687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Metin kutusu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245" y="2876687"/>
                <a:ext cx="509426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Metin kutusu 43"/>
              <p:cNvSpPr txBox="1"/>
              <p:nvPr/>
            </p:nvSpPr>
            <p:spPr>
              <a:xfrm>
                <a:off x="6722646" y="1887383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Metin kutusu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646" y="1887383"/>
                <a:ext cx="50942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Düz Bağlayıcı 53"/>
          <p:cNvCxnSpPr>
            <a:stCxn id="40" idx="0"/>
            <a:endCxn id="39" idx="2"/>
          </p:cNvCxnSpPr>
          <p:nvPr/>
        </p:nvCxnSpPr>
        <p:spPr>
          <a:xfrm flipH="1" flipV="1">
            <a:off x="5086555" y="4037075"/>
            <a:ext cx="15240" cy="7758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Düz Bağlayıcı 54"/>
          <p:cNvCxnSpPr>
            <a:stCxn id="39" idx="2"/>
          </p:cNvCxnSpPr>
          <p:nvPr/>
        </p:nvCxnSpPr>
        <p:spPr>
          <a:xfrm flipV="1">
            <a:off x="5086555" y="3759376"/>
            <a:ext cx="638988" cy="2776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Düz Bağlayıcı 55"/>
          <p:cNvCxnSpPr/>
          <p:nvPr/>
        </p:nvCxnSpPr>
        <p:spPr>
          <a:xfrm flipV="1">
            <a:off x="5749735" y="3008489"/>
            <a:ext cx="502898" cy="7511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Düz Bağlayıcı 59"/>
          <p:cNvCxnSpPr/>
          <p:nvPr/>
        </p:nvCxnSpPr>
        <p:spPr>
          <a:xfrm flipH="1" flipV="1">
            <a:off x="6177546" y="2254706"/>
            <a:ext cx="75087" cy="7448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Düz Bağlayıcı 63"/>
          <p:cNvCxnSpPr/>
          <p:nvPr/>
        </p:nvCxnSpPr>
        <p:spPr>
          <a:xfrm flipV="1">
            <a:off x="6188144" y="2083429"/>
            <a:ext cx="682048" cy="18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kış Çizelgesi: Veri 18"/>
          <p:cNvSpPr/>
          <p:nvPr/>
        </p:nvSpPr>
        <p:spPr>
          <a:xfrm rot="12130367">
            <a:off x="4190409" y="3482056"/>
            <a:ext cx="1366138" cy="1056950"/>
          </a:xfrm>
          <a:prstGeom prst="flowChartInputOutput">
            <a:avLst/>
          </a:prstGeom>
          <a:solidFill>
            <a:srgbClr val="FF0000">
              <a:alpha val="20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erbest Form 1"/>
          <p:cNvSpPr/>
          <p:nvPr/>
        </p:nvSpPr>
        <p:spPr>
          <a:xfrm>
            <a:off x="5558790" y="3625215"/>
            <a:ext cx="163830" cy="154305"/>
          </a:xfrm>
          <a:custGeom>
            <a:avLst/>
            <a:gdLst>
              <a:gd name="connsiteX0" fmla="*/ 40005 w 163830"/>
              <a:gd name="connsiteY0" fmla="*/ 0 h 154305"/>
              <a:gd name="connsiteX1" fmla="*/ 40005 w 163830"/>
              <a:gd name="connsiteY1" fmla="*/ 0 h 154305"/>
              <a:gd name="connsiteX2" fmla="*/ 22860 w 163830"/>
              <a:gd name="connsiteY2" fmla="*/ 1905 h 154305"/>
              <a:gd name="connsiteX3" fmla="*/ 20955 w 163830"/>
              <a:gd name="connsiteY3" fmla="*/ 7620 h 154305"/>
              <a:gd name="connsiteX4" fmla="*/ 17145 w 163830"/>
              <a:gd name="connsiteY4" fmla="*/ 13335 h 154305"/>
              <a:gd name="connsiteX5" fmla="*/ 13335 w 163830"/>
              <a:gd name="connsiteY5" fmla="*/ 24765 h 154305"/>
              <a:gd name="connsiteX6" fmla="*/ 9525 w 163830"/>
              <a:gd name="connsiteY6" fmla="*/ 30480 h 154305"/>
              <a:gd name="connsiteX7" fmla="*/ 5715 w 163830"/>
              <a:gd name="connsiteY7" fmla="*/ 41910 h 154305"/>
              <a:gd name="connsiteX8" fmla="*/ 1905 w 163830"/>
              <a:gd name="connsiteY8" fmla="*/ 55245 h 154305"/>
              <a:gd name="connsiteX9" fmla="*/ 0 w 163830"/>
              <a:gd name="connsiteY9" fmla="*/ 70485 h 154305"/>
              <a:gd name="connsiteX10" fmla="*/ 3810 w 163830"/>
              <a:gd name="connsiteY10" fmla="*/ 97155 h 154305"/>
              <a:gd name="connsiteX11" fmla="*/ 163830 w 163830"/>
              <a:gd name="connsiteY11" fmla="*/ 154305 h 154305"/>
              <a:gd name="connsiteX12" fmla="*/ 40005 w 163830"/>
              <a:gd name="connsiteY12" fmla="*/ 0 h 15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3830" h="154305">
                <a:moveTo>
                  <a:pt x="40005" y="0"/>
                </a:moveTo>
                <a:lnTo>
                  <a:pt x="40005" y="0"/>
                </a:lnTo>
                <a:cubicBezTo>
                  <a:pt x="34290" y="635"/>
                  <a:pt x="28199" y="-231"/>
                  <a:pt x="22860" y="1905"/>
                </a:cubicBezTo>
                <a:cubicBezTo>
                  <a:pt x="20996" y="2651"/>
                  <a:pt x="21853" y="5824"/>
                  <a:pt x="20955" y="7620"/>
                </a:cubicBezTo>
                <a:cubicBezTo>
                  <a:pt x="19931" y="9668"/>
                  <a:pt x="18075" y="11243"/>
                  <a:pt x="17145" y="13335"/>
                </a:cubicBezTo>
                <a:cubicBezTo>
                  <a:pt x="15514" y="17005"/>
                  <a:pt x="15563" y="21423"/>
                  <a:pt x="13335" y="24765"/>
                </a:cubicBezTo>
                <a:cubicBezTo>
                  <a:pt x="12065" y="26670"/>
                  <a:pt x="10455" y="28388"/>
                  <a:pt x="9525" y="30480"/>
                </a:cubicBezTo>
                <a:cubicBezTo>
                  <a:pt x="7894" y="34150"/>
                  <a:pt x="6985" y="38100"/>
                  <a:pt x="5715" y="41910"/>
                </a:cubicBezTo>
                <a:cubicBezTo>
                  <a:pt x="4205" y="46440"/>
                  <a:pt x="2702" y="50461"/>
                  <a:pt x="1905" y="55245"/>
                </a:cubicBezTo>
                <a:cubicBezTo>
                  <a:pt x="1063" y="60295"/>
                  <a:pt x="635" y="65405"/>
                  <a:pt x="0" y="70485"/>
                </a:cubicBezTo>
                <a:cubicBezTo>
                  <a:pt x="2023" y="94760"/>
                  <a:pt x="-1515" y="86506"/>
                  <a:pt x="3810" y="97155"/>
                </a:cubicBezTo>
                <a:lnTo>
                  <a:pt x="163830" y="154305"/>
                </a:lnTo>
                <a:lnTo>
                  <a:pt x="40005" y="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/>
              <p:cNvSpPr txBox="1"/>
              <p:nvPr/>
            </p:nvSpPr>
            <p:spPr>
              <a:xfrm>
                <a:off x="5281260" y="3421171"/>
                <a:ext cx="24853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tr-TR" b="0" dirty="0" smtClean="0">
                  <a:solidFill>
                    <a:srgbClr val="FFC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Metin kutusu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260" y="3421171"/>
                <a:ext cx="248530" cy="215444"/>
              </a:xfrm>
              <a:prstGeom prst="rect">
                <a:avLst/>
              </a:prstGeom>
              <a:blipFill>
                <a:blip r:embed="rId9"/>
                <a:stretch>
                  <a:fillRect l="-9756" r="-243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Metin kutusu 22"/>
          <p:cNvSpPr txBox="1"/>
          <p:nvPr/>
        </p:nvSpPr>
        <p:spPr>
          <a:xfrm>
            <a:off x="821094" y="634482"/>
            <a:ext cx="572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solidFill>
                  <a:schemeClr val="accent5"/>
                </a:solidFill>
              </a:rPr>
              <a:t>Global </a:t>
            </a:r>
            <a:r>
              <a:rPr lang="tr-TR" sz="2800" b="1" dirty="0" err="1" smtClean="0">
                <a:solidFill>
                  <a:schemeClr val="accent5"/>
                </a:solidFill>
              </a:rPr>
              <a:t>Backbone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Formulation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25" name="Metin kutusu 24"/>
          <p:cNvSpPr txBox="1"/>
          <p:nvPr/>
        </p:nvSpPr>
        <p:spPr>
          <a:xfrm flipH="1">
            <a:off x="821094" y="1075678"/>
            <a:ext cx="408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Dihedrals</a:t>
            </a:r>
            <a:endParaRPr lang="en-US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Metin kutusu 25"/>
              <p:cNvSpPr txBox="1"/>
              <p:nvPr/>
            </p:nvSpPr>
            <p:spPr>
              <a:xfrm>
                <a:off x="828408" y="1780743"/>
                <a:ext cx="3978891" cy="1386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The full internal representation </a:t>
                </a:r>
                <a:r>
                  <a:rPr lang="tr-TR" sz="1600" dirty="0" smtClean="0"/>
                  <a:t>of global </a:t>
                </a:r>
                <a:r>
                  <a:rPr lang="tr-TR" sz="1600" dirty="0" err="1" smtClean="0"/>
                  <a:t>backbone</a:t>
                </a:r>
                <a:r>
                  <a:rPr lang="tr-TR" sz="1600" dirty="0" smtClean="0"/>
                  <a:t> </a:t>
                </a:r>
                <a:r>
                  <a:rPr lang="tr-TR" sz="1600" dirty="0" err="1" smtClean="0"/>
                  <a:t>contains</a:t>
                </a:r>
                <a:r>
                  <a:rPr lang="tr-TR" sz="1600" dirty="0" smtClean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 smtClean="0"/>
                  <a:t>−1 bond lengths</a:t>
                </a:r>
                <a:endParaRPr lang="tr-T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 smtClean="0"/>
                  <a:t>−2 bond angles</a:t>
                </a:r>
                <a:endParaRPr lang="tr-T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 smtClean="0"/>
                  <a:t>−3 dihedrals</a:t>
                </a:r>
                <a:endParaRPr lang="en-US" sz="1600" dirty="0"/>
              </a:p>
            </p:txBody>
          </p:sp>
        </mc:Choice>
        <mc:Fallback xmlns="">
          <p:sp>
            <p:nvSpPr>
              <p:cNvPr id="26" name="Metin kutusu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08" y="1780743"/>
                <a:ext cx="3978891" cy="1386213"/>
              </a:xfrm>
              <a:prstGeom prst="rect">
                <a:avLst/>
              </a:prstGeom>
              <a:blipFill>
                <a:blip r:embed="rId10"/>
                <a:stretch>
                  <a:fillRect l="-919" t="-1316" b="-2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2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Akış Çizelgesi: Veri 1023"/>
          <p:cNvSpPr/>
          <p:nvPr/>
        </p:nvSpPr>
        <p:spPr>
          <a:xfrm rot="15825810">
            <a:off x="4342260" y="2315832"/>
            <a:ext cx="2668782" cy="1148695"/>
          </a:xfrm>
          <a:prstGeom prst="flowChartInputOutput">
            <a:avLst/>
          </a:prstGeom>
          <a:solidFill>
            <a:srgbClr val="7030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kış Çizelgesi: Veri 66"/>
          <p:cNvSpPr/>
          <p:nvPr/>
        </p:nvSpPr>
        <p:spPr>
          <a:xfrm rot="9702732">
            <a:off x="6072714" y="1867544"/>
            <a:ext cx="1366138" cy="1243120"/>
          </a:xfrm>
          <a:prstGeom prst="flowChartInputOutpu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Metin kutusu 38"/>
              <p:cNvSpPr txBox="1"/>
              <p:nvPr/>
            </p:nvSpPr>
            <p:spPr>
              <a:xfrm>
                <a:off x="4831842" y="372929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Metin kutusu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842" y="3729298"/>
                <a:ext cx="50942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Metin kutusu 39"/>
              <p:cNvSpPr txBox="1"/>
              <p:nvPr/>
            </p:nvSpPr>
            <p:spPr>
              <a:xfrm>
                <a:off x="4847082" y="481289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0" name="Metin kutusu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82" y="4812898"/>
                <a:ext cx="50942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Metin kutusu 40"/>
              <p:cNvSpPr txBox="1"/>
              <p:nvPr/>
            </p:nvSpPr>
            <p:spPr>
              <a:xfrm>
                <a:off x="5563172" y="3704628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Metin kutusu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72" y="3704628"/>
                <a:ext cx="50942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Metin kutusu 41"/>
              <p:cNvSpPr txBox="1"/>
              <p:nvPr/>
            </p:nvSpPr>
            <p:spPr>
              <a:xfrm>
                <a:off x="5652417" y="2042169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2" name="Metin kutusu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417" y="2042169"/>
                <a:ext cx="50942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Metin kutusu 42"/>
              <p:cNvSpPr txBox="1"/>
              <p:nvPr/>
            </p:nvSpPr>
            <p:spPr>
              <a:xfrm>
                <a:off x="6151245" y="2876687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Metin kutusu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245" y="2876687"/>
                <a:ext cx="509426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Metin kutusu 43"/>
              <p:cNvSpPr txBox="1"/>
              <p:nvPr/>
            </p:nvSpPr>
            <p:spPr>
              <a:xfrm>
                <a:off x="6722646" y="1887383"/>
                <a:ext cx="509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Metin kutusu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646" y="1887383"/>
                <a:ext cx="50942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Düz Bağlayıcı 53"/>
          <p:cNvCxnSpPr>
            <a:stCxn id="40" idx="0"/>
            <a:endCxn id="39" idx="2"/>
          </p:cNvCxnSpPr>
          <p:nvPr/>
        </p:nvCxnSpPr>
        <p:spPr>
          <a:xfrm flipH="1" flipV="1">
            <a:off x="5086555" y="4037075"/>
            <a:ext cx="15240" cy="7758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Düz Bağlayıcı 54"/>
          <p:cNvCxnSpPr>
            <a:stCxn id="39" idx="2"/>
          </p:cNvCxnSpPr>
          <p:nvPr/>
        </p:nvCxnSpPr>
        <p:spPr>
          <a:xfrm flipV="1">
            <a:off x="5086555" y="3759376"/>
            <a:ext cx="638988" cy="2776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Düz Bağlayıcı 55"/>
          <p:cNvCxnSpPr/>
          <p:nvPr/>
        </p:nvCxnSpPr>
        <p:spPr>
          <a:xfrm flipV="1">
            <a:off x="5749735" y="3008489"/>
            <a:ext cx="502898" cy="7511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Düz Bağlayıcı 59"/>
          <p:cNvCxnSpPr/>
          <p:nvPr/>
        </p:nvCxnSpPr>
        <p:spPr>
          <a:xfrm flipH="1" flipV="1">
            <a:off x="6177546" y="2254706"/>
            <a:ext cx="75087" cy="7448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Düz Bağlayıcı 63"/>
          <p:cNvCxnSpPr/>
          <p:nvPr/>
        </p:nvCxnSpPr>
        <p:spPr>
          <a:xfrm flipV="1">
            <a:off x="6188144" y="2083429"/>
            <a:ext cx="682048" cy="1864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Metin kutusu 20"/>
              <p:cNvSpPr txBox="1"/>
              <p:nvPr/>
            </p:nvSpPr>
            <p:spPr>
              <a:xfrm>
                <a:off x="6072598" y="1635526"/>
                <a:ext cx="2421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tr-TR" sz="1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tr-TR" b="0" dirty="0" smtClean="0">
                  <a:solidFill>
                    <a:srgbClr val="FFC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Metin kutusu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598" y="1635526"/>
                <a:ext cx="242118" cy="215444"/>
              </a:xfrm>
              <a:prstGeom prst="rect">
                <a:avLst/>
              </a:prstGeom>
              <a:blipFill>
                <a:blip r:embed="rId9"/>
                <a:stretch>
                  <a:fillRect l="-25000" r="-2500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rbest Form 3"/>
          <p:cNvSpPr/>
          <p:nvPr/>
        </p:nvSpPr>
        <p:spPr>
          <a:xfrm>
            <a:off x="6063615" y="1924050"/>
            <a:ext cx="224790" cy="108585"/>
          </a:xfrm>
          <a:custGeom>
            <a:avLst/>
            <a:gdLst>
              <a:gd name="connsiteX0" fmla="*/ 224790 w 224790"/>
              <a:gd name="connsiteY0" fmla="*/ 53340 h 108585"/>
              <a:gd name="connsiteX1" fmla="*/ 224790 w 224790"/>
              <a:gd name="connsiteY1" fmla="*/ 53340 h 108585"/>
              <a:gd name="connsiteX2" fmla="*/ 211455 w 224790"/>
              <a:gd name="connsiteY2" fmla="*/ 26670 h 108585"/>
              <a:gd name="connsiteX3" fmla="*/ 207645 w 224790"/>
              <a:gd name="connsiteY3" fmla="*/ 20955 h 108585"/>
              <a:gd name="connsiteX4" fmla="*/ 194310 w 224790"/>
              <a:gd name="connsiteY4" fmla="*/ 17145 h 108585"/>
              <a:gd name="connsiteX5" fmla="*/ 182880 w 224790"/>
              <a:gd name="connsiteY5" fmla="*/ 11430 h 108585"/>
              <a:gd name="connsiteX6" fmla="*/ 177165 w 224790"/>
              <a:gd name="connsiteY6" fmla="*/ 7620 h 108585"/>
              <a:gd name="connsiteX7" fmla="*/ 156210 w 224790"/>
              <a:gd name="connsiteY7" fmla="*/ 1905 h 108585"/>
              <a:gd name="connsiteX8" fmla="*/ 129540 w 224790"/>
              <a:gd name="connsiteY8" fmla="*/ 0 h 108585"/>
              <a:gd name="connsiteX9" fmla="*/ 68580 w 224790"/>
              <a:gd name="connsiteY9" fmla="*/ 5715 h 108585"/>
              <a:gd name="connsiteX10" fmla="*/ 62865 w 224790"/>
              <a:gd name="connsiteY10" fmla="*/ 7620 h 108585"/>
              <a:gd name="connsiteX11" fmla="*/ 40005 w 224790"/>
              <a:gd name="connsiteY11" fmla="*/ 22860 h 108585"/>
              <a:gd name="connsiteX12" fmla="*/ 34290 w 224790"/>
              <a:gd name="connsiteY12" fmla="*/ 26670 h 108585"/>
              <a:gd name="connsiteX13" fmla="*/ 28575 w 224790"/>
              <a:gd name="connsiteY13" fmla="*/ 30480 h 108585"/>
              <a:gd name="connsiteX14" fmla="*/ 13335 w 224790"/>
              <a:gd name="connsiteY14" fmla="*/ 43815 h 108585"/>
              <a:gd name="connsiteX15" fmla="*/ 7620 w 224790"/>
              <a:gd name="connsiteY15" fmla="*/ 47625 h 108585"/>
              <a:gd name="connsiteX16" fmla="*/ 3810 w 224790"/>
              <a:gd name="connsiteY16" fmla="*/ 53340 h 108585"/>
              <a:gd name="connsiteX17" fmla="*/ 0 w 224790"/>
              <a:gd name="connsiteY17" fmla="*/ 64770 h 108585"/>
              <a:gd name="connsiteX18" fmla="*/ 102870 w 224790"/>
              <a:gd name="connsiteY18" fmla="*/ 108585 h 108585"/>
              <a:gd name="connsiteX19" fmla="*/ 224790 w 224790"/>
              <a:gd name="connsiteY19" fmla="*/ 53340 h 108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24790" h="108585">
                <a:moveTo>
                  <a:pt x="224790" y="53340"/>
                </a:moveTo>
                <a:lnTo>
                  <a:pt x="224790" y="53340"/>
                </a:lnTo>
                <a:cubicBezTo>
                  <a:pt x="216446" y="28308"/>
                  <a:pt x="223853" y="34935"/>
                  <a:pt x="211455" y="26670"/>
                </a:cubicBezTo>
                <a:cubicBezTo>
                  <a:pt x="210185" y="24765"/>
                  <a:pt x="209433" y="22385"/>
                  <a:pt x="207645" y="20955"/>
                </a:cubicBezTo>
                <a:cubicBezTo>
                  <a:pt x="206403" y="19961"/>
                  <a:pt x="194808" y="17269"/>
                  <a:pt x="194310" y="17145"/>
                </a:cubicBezTo>
                <a:cubicBezTo>
                  <a:pt x="177932" y="6226"/>
                  <a:pt x="198654" y="19317"/>
                  <a:pt x="182880" y="11430"/>
                </a:cubicBezTo>
                <a:cubicBezTo>
                  <a:pt x="180832" y="10406"/>
                  <a:pt x="179257" y="8550"/>
                  <a:pt x="177165" y="7620"/>
                </a:cubicBezTo>
                <a:cubicBezTo>
                  <a:pt x="172078" y="5359"/>
                  <a:pt x="162083" y="2523"/>
                  <a:pt x="156210" y="1905"/>
                </a:cubicBezTo>
                <a:cubicBezTo>
                  <a:pt x="147346" y="972"/>
                  <a:pt x="138430" y="635"/>
                  <a:pt x="129540" y="0"/>
                </a:cubicBezTo>
                <a:cubicBezTo>
                  <a:pt x="75997" y="2059"/>
                  <a:pt x="95684" y="-3320"/>
                  <a:pt x="68580" y="5715"/>
                </a:cubicBezTo>
                <a:cubicBezTo>
                  <a:pt x="66675" y="6350"/>
                  <a:pt x="64536" y="6506"/>
                  <a:pt x="62865" y="7620"/>
                </a:cubicBezTo>
                <a:lnTo>
                  <a:pt x="40005" y="22860"/>
                </a:lnTo>
                <a:lnTo>
                  <a:pt x="34290" y="26670"/>
                </a:lnTo>
                <a:lnTo>
                  <a:pt x="28575" y="30480"/>
                </a:lnTo>
                <a:cubicBezTo>
                  <a:pt x="22225" y="40005"/>
                  <a:pt x="26670" y="34925"/>
                  <a:pt x="13335" y="43815"/>
                </a:cubicBezTo>
                <a:lnTo>
                  <a:pt x="7620" y="47625"/>
                </a:lnTo>
                <a:cubicBezTo>
                  <a:pt x="6350" y="49530"/>
                  <a:pt x="4740" y="51248"/>
                  <a:pt x="3810" y="53340"/>
                </a:cubicBezTo>
                <a:cubicBezTo>
                  <a:pt x="2179" y="57010"/>
                  <a:pt x="0" y="64770"/>
                  <a:pt x="0" y="64770"/>
                </a:cubicBezTo>
                <a:lnTo>
                  <a:pt x="102870" y="108585"/>
                </a:lnTo>
                <a:lnTo>
                  <a:pt x="224790" y="53340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etin kutusu 21"/>
          <p:cNvSpPr txBox="1"/>
          <p:nvPr/>
        </p:nvSpPr>
        <p:spPr>
          <a:xfrm>
            <a:off x="821094" y="634482"/>
            <a:ext cx="5728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solidFill>
                  <a:schemeClr val="accent5"/>
                </a:solidFill>
              </a:rPr>
              <a:t>Global </a:t>
            </a:r>
            <a:r>
              <a:rPr lang="tr-TR" sz="2800" b="1" dirty="0" err="1" smtClean="0">
                <a:solidFill>
                  <a:schemeClr val="accent5"/>
                </a:solidFill>
              </a:rPr>
              <a:t>Backbone</a:t>
            </a:r>
            <a:r>
              <a:rPr lang="tr-TR" sz="2800" b="1" dirty="0" smtClean="0">
                <a:solidFill>
                  <a:schemeClr val="accent5"/>
                </a:solidFill>
              </a:rPr>
              <a:t> </a:t>
            </a:r>
            <a:r>
              <a:rPr lang="tr-TR" sz="2800" b="1" dirty="0" err="1" smtClean="0">
                <a:solidFill>
                  <a:schemeClr val="accent5"/>
                </a:solidFill>
              </a:rPr>
              <a:t>Formulation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24" name="Metin kutusu 23"/>
          <p:cNvSpPr txBox="1"/>
          <p:nvPr/>
        </p:nvSpPr>
        <p:spPr>
          <a:xfrm flipH="1">
            <a:off x="821094" y="1075678"/>
            <a:ext cx="408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chemeClr val="accent5"/>
                </a:solidFill>
              </a:rPr>
              <a:t>Dihedrals</a:t>
            </a:r>
            <a:endParaRPr lang="en-US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Metin kutusu 24"/>
              <p:cNvSpPr txBox="1"/>
              <p:nvPr/>
            </p:nvSpPr>
            <p:spPr>
              <a:xfrm>
                <a:off x="828408" y="1780743"/>
                <a:ext cx="3978891" cy="1386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The full internal representation </a:t>
                </a:r>
                <a:r>
                  <a:rPr lang="tr-TR" sz="1600" dirty="0" smtClean="0"/>
                  <a:t>of global </a:t>
                </a:r>
                <a:r>
                  <a:rPr lang="tr-TR" sz="1600" dirty="0" err="1" smtClean="0"/>
                  <a:t>backbone</a:t>
                </a:r>
                <a:r>
                  <a:rPr lang="tr-TR" sz="1600" dirty="0" smtClean="0"/>
                  <a:t> </a:t>
                </a:r>
                <a:r>
                  <a:rPr lang="tr-TR" sz="1600" dirty="0" err="1" smtClean="0"/>
                  <a:t>contains</a:t>
                </a:r>
                <a:r>
                  <a:rPr lang="tr-TR" sz="1600" dirty="0" smtClean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 smtClean="0"/>
                  <a:t>−1 bond lengths</a:t>
                </a:r>
                <a:endParaRPr lang="tr-T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 smtClean="0"/>
                  <a:t>−2 bond angles</a:t>
                </a:r>
                <a:endParaRPr lang="tr-TR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tr-TR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 smtClean="0"/>
                  <a:t>−3 dihedrals</a:t>
                </a:r>
                <a:endParaRPr lang="en-US" sz="1600" dirty="0"/>
              </a:p>
            </p:txBody>
          </p:sp>
        </mc:Choice>
        <mc:Fallback xmlns="">
          <p:sp>
            <p:nvSpPr>
              <p:cNvPr id="25" name="Metin kutusu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08" y="1780743"/>
                <a:ext cx="3978891" cy="1386213"/>
              </a:xfrm>
              <a:prstGeom prst="rect">
                <a:avLst/>
              </a:prstGeom>
              <a:blipFill>
                <a:blip r:embed="rId10"/>
                <a:stretch>
                  <a:fillRect l="-919" t="-1316" b="-2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2C2D-168F-41D8-977D-A3F7B318F3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4073</TotalTime>
  <Words>4447</Words>
  <Application>Microsoft Office PowerPoint</Application>
  <PresentationFormat>Geniş ekran</PresentationFormat>
  <Paragraphs>545</Paragraphs>
  <Slides>44</Slides>
  <Notes>43</Notes>
  <HiddenSlides>2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Google Sans Text</vt:lpstr>
      <vt:lpstr>KaTeX_Main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HP</dc:creator>
  <cp:lastModifiedBy>HP</cp:lastModifiedBy>
  <cp:revision>94</cp:revision>
  <dcterms:created xsi:type="dcterms:W3CDTF">2025-12-16T09:07:42Z</dcterms:created>
  <dcterms:modified xsi:type="dcterms:W3CDTF">2026-01-06T14:51:45Z</dcterms:modified>
</cp:coreProperties>
</file>